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0"/>
  </p:notesMasterIdLst>
  <p:handoutMasterIdLst>
    <p:handoutMasterId r:id="rId21"/>
  </p:handoutMasterIdLst>
  <p:sldIdLst>
    <p:sldId id="415" r:id="rId2"/>
    <p:sldId id="404" r:id="rId3"/>
    <p:sldId id="382" r:id="rId4"/>
    <p:sldId id="496" r:id="rId5"/>
    <p:sldId id="497" r:id="rId6"/>
    <p:sldId id="498" r:id="rId7"/>
    <p:sldId id="484" r:id="rId8"/>
    <p:sldId id="485" r:id="rId9"/>
    <p:sldId id="486" r:id="rId10"/>
    <p:sldId id="370" r:id="rId11"/>
    <p:sldId id="502" r:id="rId12"/>
    <p:sldId id="487" r:id="rId13"/>
    <p:sldId id="286" r:id="rId14"/>
    <p:sldId id="287" r:id="rId15"/>
    <p:sldId id="492" r:id="rId16"/>
    <p:sldId id="512" r:id="rId17"/>
    <p:sldId id="424" r:id="rId18"/>
    <p:sldId id="41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0E095C-8FCE-8218-9E2E-7FF20B5F6506}" name="Jessica Martini Lamb" initials="JM" userId="S::jessicam@scwa.ca.gov::8b25b0d1-e396-4478-96e4-b6d925f05e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EEA"/>
    <a:srgbClr val="8EB6DC"/>
    <a:srgbClr val="5CD6F7"/>
    <a:srgbClr val="C3DCF2"/>
    <a:srgbClr val="005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AC665F-9A99-4FFB-BA55-584864778674}" v="1" dt="2025-08-13T16:27:28.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06" autoAdjust="0"/>
    <p:restoredTop sz="94660"/>
  </p:normalViewPr>
  <p:slideViewPr>
    <p:cSldViewPr snapToGrid="0">
      <p:cViewPr varScale="1">
        <p:scale>
          <a:sx n="103" d="100"/>
          <a:sy n="103" d="100"/>
        </p:scale>
        <p:origin x="1002" y="10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2448"/>
    </p:cViewPr>
  </p:sorterViewPr>
  <p:notesViewPr>
    <p:cSldViewPr snapToGrid="0">
      <p:cViewPr varScale="1">
        <p:scale>
          <a:sx n="118" d="100"/>
          <a:sy n="118" d="100"/>
        </p:scale>
        <p:origin x="3668" y="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D9B969-D0A8-4FD7-94CB-9B1D24B4ADDF}" type="datetimeFigureOut">
              <a:rPr lang="en-US" smtClean="0"/>
              <a:t>8/14/2025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05FA33-3E68-4C29-932A-8FB67E577141}" type="slidenum">
              <a:rPr lang="en-US" smtClean="0"/>
              <a:t>‹#›</a:t>
            </a:fld>
            <a:endParaRPr lang="en-US"/>
          </a:p>
        </p:txBody>
      </p:sp>
    </p:spTree>
    <p:extLst>
      <p:ext uri="{BB962C8B-B14F-4D97-AF65-F5344CB8AC3E}">
        <p14:creationId xmlns:p14="http://schemas.microsoft.com/office/powerpoint/2010/main" val="2532146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C86913-4D4B-4AA6-8BF5-42D6EC46B3CF}"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F7024-0716-4C64-884C-7F751F3F71EC}" type="slidenum">
              <a:rPr lang="en-US" smtClean="0"/>
              <a:t>‹#›</a:t>
            </a:fld>
            <a:endParaRPr lang="en-US"/>
          </a:p>
        </p:txBody>
      </p:sp>
    </p:spTree>
    <p:extLst>
      <p:ext uri="{BB962C8B-B14F-4D97-AF65-F5344CB8AC3E}">
        <p14:creationId xmlns:p14="http://schemas.microsoft.com/office/powerpoint/2010/main" val="343552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74E6A-20E0-3E8B-E2F2-C9A59DEBA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A19E2-29DA-8FCA-E483-7A7D88C61C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17972-A22B-F641-1AC9-A4EF8D0B059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9583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954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5975" y="1859892"/>
            <a:ext cx="10363200" cy="1191248"/>
          </a:xfrm>
        </p:spPr>
        <p:txBody>
          <a:bodyPr anchor="b">
            <a:noAutofit/>
          </a:bodyPr>
          <a:lstStyle>
            <a:lvl1pPr algn="l">
              <a:defRPr sz="3600">
                <a:solidFill>
                  <a:srgbClr val="0567A7"/>
                </a:solidFill>
              </a:defRPr>
            </a:lvl1pPr>
          </a:lstStyle>
          <a:p>
            <a:r>
              <a:rPr lang="en-US" dirty="0"/>
              <a:t>Click to edit Master title style</a:t>
            </a:r>
          </a:p>
        </p:txBody>
      </p:sp>
      <p:sp>
        <p:nvSpPr>
          <p:cNvPr id="3" name="Subtitle 2"/>
          <p:cNvSpPr>
            <a:spLocks noGrp="1"/>
          </p:cNvSpPr>
          <p:nvPr>
            <p:ph type="subTitle" idx="1"/>
          </p:nvPr>
        </p:nvSpPr>
        <p:spPr>
          <a:xfrm>
            <a:off x="735975" y="3187908"/>
            <a:ext cx="10363200" cy="1137392"/>
          </a:xfrm>
        </p:spPr>
        <p:txBody>
          <a:bodyPr>
            <a:no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31098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9EC6F-14CE-153B-3366-9A94A7EF42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499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F10F9B-BAF6-E246-8A30-B0CC939026C3}" type="slidenum">
              <a:t>‹#›</a:t>
            </a:fld>
            <a:endParaRPr lang="en-US"/>
          </a:p>
        </p:txBody>
      </p:sp>
    </p:spTree>
    <p:extLst>
      <p:ext uri="{BB962C8B-B14F-4D97-AF65-F5344CB8AC3E}">
        <p14:creationId xmlns:p14="http://schemas.microsoft.com/office/powerpoint/2010/main" val="2781618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Option2">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08100"/>
            <a:ext cx="10972800" cy="48180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609600" y="563562"/>
            <a:ext cx="10972800" cy="554038"/>
          </a:xfrm>
        </p:spPr>
        <p:txBody>
          <a:bodyPr anchor="t"/>
          <a:lstStyle/>
          <a:p>
            <a:r>
              <a:rPr lang="en-US" dirty="0"/>
              <a:t>Click to edit Master title style</a:t>
            </a:r>
          </a:p>
        </p:txBody>
      </p:sp>
    </p:spTree>
    <p:extLst>
      <p:ext uri="{BB962C8B-B14F-4D97-AF65-F5344CB8AC3E}">
        <p14:creationId xmlns:p14="http://schemas.microsoft.com/office/powerpoint/2010/main" val="361130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735975" y="1859892"/>
            <a:ext cx="10363200" cy="1191248"/>
          </a:xfrm>
        </p:spPr>
        <p:txBody>
          <a:bodyPr anchor="b">
            <a:noAutofit/>
          </a:bodyPr>
          <a:lstStyle>
            <a:lvl1pPr algn="l">
              <a:defRPr sz="3600">
                <a:solidFill>
                  <a:srgbClr val="0567A7"/>
                </a:solidFill>
              </a:defRPr>
            </a:lvl1pPr>
          </a:lstStyle>
          <a:p>
            <a:r>
              <a:rPr lang="en-US" dirty="0"/>
              <a:t>Click to edit Master title style</a:t>
            </a:r>
          </a:p>
        </p:txBody>
      </p:sp>
      <p:sp>
        <p:nvSpPr>
          <p:cNvPr id="7" name="Subtitle 2"/>
          <p:cNvSpPr>
            <a:spLocks noGrp="1"/>
          </p:cNvSpPr>
          <p:nvPr>
            <p:ph type="subTitle" idx="1"/>
          </p:nvPr>
        </p:nvSpPr>
        <p:spPr>
          <a:xfrm>
            <a:off x="735975" y="3187908"/>
            <a:ext cx="10363200" cy="1137392"/>
          </a:xfrm>
        </p:spPr>
        <p:txBody>
          <a:bodyPr>
            <a:no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3702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24152"/>
            <a:ext cx="10363200" cy="4019448"/>
          </a:xfrm>
        </p:spPr>
        <p:txBody>
          <a:bodyPr anchor="t" anchorCtr="0">
            <a:noAutofit/>
          </a:bodyPr>
          <a:lstStyle>
            <a:lvl1pPr algn="l">
              <a:defRPr sz="3200" b="0" cap="none">
                <a:solidFill>
                  <a:srgbClr val="0567A7"/>
                </a:solidFill>
              </a:defRPr>
            </a:lvl1pPr>
          </a:lstStyle>
          <a:p>
            <a:r>
              <a:rPr lang="en-US"/>
              <a:t>Click to edit Master title style</a:t>
            </a:r>
            <a:endParaRPr lang="en-US" dirty="0"/>
          </a:p>
        </p:txBody>
      </p:sp>
    </p:spTree>
    <p:extLst>
      <p:ext uri="{BB962C8B-B14F-4D97-AF65-F5344CB8AC3E}">
        <p14:creationId xmlns:p14="http://schemas.microsoft.com/office/powerpoint/2010/main" val="412379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600" y="1180619"/>
            <a:ext cx="10972800" cy="4945545"/>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273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80619"/>
            <a:ext cx="5384800" cy="494554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80619"/>
            <a:ext cx="5384800" cy="494554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01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182181"/>
            <a:ext cx="5386917" cy="639762"/>
          </a:xfrm>
        </p:spPr>
        <p:txBody>
          <a:bodyPr anchor="b"/>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21943"/>
            <a:ext cx="5386917" cy="430422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182181"/>
            <a:ext cx="5389033" cy="639762"/>
          </a:xfrm>
        </p:spPr>
        <p:txBody>
          <a:bodyPr anchor="b"/>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1821943"/>
            <a:ext cx="5389033" cy="430422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91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750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6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2" name="Title 1"/>
          <p:cNvSpPr>
            <a:spLocks noGrp="1"/>
          </p:cNvSpPr>
          <p:nvPr>
            <p:ph type="ctrTitle"/>
          </p:nvPr>
        </p:nvSpPr>
        <p:spPr>
          <a:xfrm>
            <a:off x="735975" y="1859892"/>
            <a:ext cx="10363200" cy="1191248"/>
          </a:xfrm>
        </p:spPr>
        <p:txBody>
          <a:bodyPr anchor="b">
            <a:noAutofit/>
          </a:bodyPr>
          <a:lstStyle>
            <a:lvl1pPr algn="l">
              <a:defRPr sz="3600">
                <a:solidFill>
                  <a:srgbClr val="0567A7"/>
                </a:solidFill>
              </a:defRPr>
            </a:lvl1pPr>
          </a:lstStyle>
          <a:p>
            <a:r>
              <a:rPr lang="en-US"/>
              <a:t>Click to edit Master title style</a:t>
            </a:r>
            <a:endParaRPr lang="en-US" dirty="0"/>
          </a:p>
        </p:txBody>
      </p:sp>
      <p:sp>
        <p:nvSpPr>
          <p:cNvPr id="23" name="Subtitle 2"/>
          <p:cNvSpPr>
            <a:spLocks noGrp="1"/>
          </p:cNvSpPr>
          <p:nvPr>
            <p:ph type="subTitle" idx="1"/>
          </p:nvPr>
        </p:nvSpPr>
        <p:spPr>
          <a:xfrm>
            <a:off x="735975" y="3187908"/>
            <a:ext cx="10363200" cy="1137392"/>
          </a:xfrm>
        </p:spPr>
        <p:txBody>
          <a:bodyPr>
            <a:no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3901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38611"/>
            <a:ext cx="12193288" cy="519390"/>
          </a:xfrm>
          <a:prstGeom prst="rect">
            <a:avLst/>
          </a:prstGeom>
          <a:solidFill>
            <a:srgbClr val="D6DE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600" y="274641"/>
            <a:ext cx="10972800" cy="571989"/>
          </a:xfrm>
          <a:prstGeom prst="rect">
            <a:avLst/>
          </a:prstGeom>
          <a:ln>
            <a:noFill/>
          </a:ln>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180619"/>
            <a:ext cx="10972800" cy="49455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p:nvSpPr>
        <p:spPr>
          <a:xfrm>
            <a:off x="9407568" y="6422257"/>
            <a:ext cx="2488733" cy="365125"/>
          </a:xfrm>
          <a:prstGeom prst="rect">
            <a:avLst/>
          </a:prstGeom>
          <a:noFill/>
        </p:spPr>
        <p:txBody>
          <a:bodyPr wrap="square" rtlCol="0" anchor="ctr">
            <a:no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DB88D2D2-901D-4194-BBD8-A32A9AFEA555}" type="slidenum">
              <a:rPr lang="en-US" sz="1200" b="0" smtClean="0">
                <a:solidFill>
                  <a:srgbClr val="005CA7"/>
                </a:solidFill>
              </a:rPr>
              <a:pPr marL="0" marR="0" indent="0" algn="r" defTabSz="457200" rtl="0" eaLnBrk="1" fontAlgn="auto" latinLnBrk="0" hangingPunct="1">
                <a:lnSpc>
                  <a:spcPct val="100000"/>
                </a:lnSpc>
                <a:spcBef>
                  <a:spcPts val="0"/>
                </a:spcBef>
                <a:spcAft>
                  <a:spcPts val="0"/>
                </a:spcAft>
                <a:buClrTx/>
                <a:buSzTx/>
                <a:buFontTx/>
                <a:buNone/>
                <a:tabLst/>
                <a:defRPr/>
              </a:pPr>
              <a:t>‹#›</a:t>
            </a:fld>
            <a:r>
              <a:rPr lang="en-US" sz="1200" b="0" dirty="0">
                <a:solidFill>
                  <a:srgbClr val="005CA7"/>
                </a:solidFill>
              </a:rPr>
              <a:t>    |    eelrussianauthority.org</a:t>
            </a:r>
          </a:p>
        </p:txBody>
      </p:sp>
      <p:pic>
        <p:nvPicPr>
          <p:cNvPr id="6" name="Picture 5">
            <a:extLst>
              <a:ext uri="{FF2B5EF4-FFF2-40B4-BE49-F238E27FC236}">
                <a16:creationId xmlns:a16="http://schemas.microsoft.com/office/drawing/2014/main" id="{7A241EFB-F0E8-6932-B144-1317966235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8904" y="6345074"/>
            <a:ext cx="1840727" cy="494313"/>
          </a:xfrm>
          <a:prstGeom prst="rect">
            <a:avLst/>
          </a:prstGeom>
        </p:spPr>
      </p:pic>
    </p:spTree>
    <p:extLst>
      <p:ext uri="{BB962C8B-B14F-4D97-AF65-F5344CB8AC3E}">
        <p14:creationId xmlns:p14="http://schemas.microsoft.com/office/powerpoint/2010/main" val="3888715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3" r:id="rId10"/>
    <p:sldLayoutId id="2147483681" r:id="rId11"/>
    <p:sldLayoutId id="214748368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2800" kern="1200">
          <a:solidFill>
            <a:srgbClr val="0567A7"/>
          </a:solidFill>
          <a:latin typeface="+mj-lt"/>
          <a:ea typeface="+mj-ea"/>
          <a:cs typeface="+mj-cs"/>
        </a:defRPr>
      </a:lvl1pPr>
    </p:titleStyle>
    <p:bodyStyle>
      <a:lvl1pPr marL="342900" indent="-342900" algn="l" defTabSz="457200" rtl="0" eaLnBrk="1" latinLnBrk="0" hangingPunct="1">
        <a:spcBef>
          <a:spcPct val="20000"/>
        </a:spcBef>
        <a:buClr>
          <a:srgbClr val="0567A7"/>
        </a:buClr>
        <a:buSzPct val="90000"/>
        <a:buFont typeface="Wingdings" panose="05000000000000000000" pitchFamily="2" charset="2"/>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rgbClr val="0567A7"/>
        </a:buClr>
        <a:buFont typeface="Arial" panose="020B0604020202020204" pitchFamily="34" charset="0"/>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rgbClr val="0567A7"/>
        </a:buClr>
        <a:buFont typeface="Wingdings" panose="05000000000000000000" pitchFamily="2"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rgbClr val="0567A7"/>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rgbClr val="0567A7"/>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559BA60-AC1A-FD52-6DD2-4E937C80E2A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D955535-F8AE-ABAD-1BAF-CE35D2FE2096}"/>
              </a:ext>
            </a:extLst>
          </p:cNvPr>
          <p:cNvSpPr/>
          <p:nvPr/>
        </p:nvSpPr>
        <p:spPr>
          <a:xfrm>
            <a:off x="0" y="6338611"/>
            <a:ext cx="12193288" cy="519390"/>
          </a:xfrm>
          <a:prstGeom prst="rect">
            <a:avLst/>
          </a:prstGeom>
          <a:solidFill>
            <a:srgbClr val="D6DE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DD370E4-F5EC-95BA-CA0F-77430D49AF36}"/>
              </a:ext>
            </a:extLst>
          </p:cNvPr>
          <p:cNvSpPr>
            <a:spLocks noGrp="1"/>
          </p:cNvSpPr>
          <p:nvPr>
            <p:ph type="ctrTitle"/>
          </p:nvPr>
        </p:nvSpPr>
        <p:spPr>
          <a:xfrm>
            <a:off x="513631" y="1852002"/>
            <a:ext cx="6498202" cy="1191248"/>
          </a:xfrm>
        </p:spPr>
        <p:txBody>
          <a:bodyPr/>
          <a:lstStyle/>
          <a:p>
            <a:r>
              <a:rPr lang="en-US" dirty="0"/>
              <a:t>New Eel Russian Facility Update </a:t>
            </a:r>
          </a:p>
        </p:txBody>
      </p:sp>
      <p:sp>
        <p:nvSpPr>
          <p:cNvPr id="5" name="Content Placeholder 4">
            <a:extLst>
              <a:ext uri="{FF2B5EF4-FFF2-40B4-BE49-F238E27FC236}">
                <a16:creationId xmlns:a16="http://schemas.microsoft.com/office/drawing/2014/main" id="{0FA72E90-2A90-8D1D-DF80-7938BFDDD2E5}"/>
              </a:ext>
            </a:extLst>
          </p:cNvPr>
          <p:cNvSpPr>
            <a:spLocks noGrp="1"/>
          </p:cNvSpPr>
          <p:nvPr>
            <p:ph type="subTitle" idx="1"/>
          </p:nvPr>
        </p:nvSpPr>
        <p:spPr>
          <a:xfrm>
            <a:off x="481331" y="3477275"/>
            <a:ext cx="6747059" cy="1137392"/>
          </a:xfrm>
        </p:spPr>
        <p:txBody>
          <a:bodyPr/>
          <a:lstStyle/>
          <a:p>
            <a:r>
              <a:rPr lang="en-US" sz="2400" dirty="0"/>
              <a:t>David Manning</a:t>
            </a:r>
            <a:br>
              <a:rPr lang="en-US" sz="2400" dirty="0"/>
            </a:br>
            <a:r>
              <a:rPr lang="en-US" sz="2400" dirty="0"/>
              <a:t>Executive Director, Eel-Russian Project Authority</a:t>
            </a:r>
          </a:p>
          <a:p>
            <a:r>
              <a:rPr lang="en-US" sz="2400" dirty="0"/>
              <a:t>August 2025</a:t>
            </a:r>
          </a:p>
        </p:txBody>
      </p:sp>
      <p:pic>
        <p:nvPicPr>
          <p:cNvPr id="9" name="Picture 8">
            <a:extLst>
              <a:ext uri="{FF2B5EF4-FFF2-40B4-BE49-F238E27FC236}">
                <a16:creationId xmlns:a16="http://schemas.microsoft.com/office/drawing/2014/main" id="{27809960-D701-CFB4-EE9A-6414BED7E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31" y="329879"/>
            <a:ext cx="3846866" cy="1088099"/>
          </a:xfrm>
          <a:prstGeom prst="rect">
            <a:avLst/>
          </a:prstGeom>
        </p:spPr>
      </p:pic>
      <p:pic>
        <p:nvPicPr>
          <p:cNvPr id="2" name="Picture Placeholder 1">
            <a:extLst>
              <a:ext uri="{FF2B5EF4-FFF2-40B4-BE49-F238E27FC236}">
                <a16:creationId xmlns:a16="http://schemas.microsoft.com/office/drawing/2014/main" id="{E6DA28F4-B8C8-5C1F-D8AF-1D19630E7DE6}"/>
              </a:ext>
            </a:extLst>
          </p:cNvPr>
          <p:cNvPicPr>
            <a:picLocks noChangeAspect="1"/>
          </p:cNvPicPr>
          <p:nvPr/>
        </p:nvPicPr>
        <p:blipFill>
          <a:blip r:embed="rId4"/>
          <a:srcRect t="14781" b="14781"/>
          <a:stretch/>
        </p:blipFill>
        <p:spPr>
          <a:xfrm>
            <a:off x="7013121" y="0"/>
            <a:ext cx="5178879" cy="6344428"/>
          </a:xfrm>
          <a:prstGeom prst="rect">
            <a:avLst/>
          </a:prstGeom>
        </p:spPr>
      </p:pic>
    </p:spTree>
    <p:extLst>
      <p:ext uri="{BB962C8B-B14F-4D97-AF65-F5344CB8AC3E}">
        <p14:creationId xmlns:p14="http://schemas.microsoft.com/office/powerpoint/2010/main" val="426139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EF3FB-7973-7028-0CC8-7B6C98FFCD67}"/>
              </a:ext>
            </a:extLst>
          </p:cNvPr>
          <p:cNvSpPr>
            <a:spLocks noGrp="1"/>
          </p:cNvSpPr>
          <p:nvPr>
            <p:ph type="title"/>
          </p:nvPr>
        </p:nvSpPr>
        <p:spPr>
          <a:xfrm>
            <a:off x="609600" y="274641"/>
            <a:ext cx="10972800" cy="571989"/>
          </a:xfrm>
        </p:spPr>
        <p:txBody>
          <a:bodyPr/>
          <a:lstStyle/>
          <a:p>
            <a:r>
              <a:rPr lang="en-US" dirty="0"/>
              <a:t>New Eel Russian Facility Diversion Rules</a:t>
            </a:r>
            <a:br>
              <a:rPr lang="en-US" dirty="0"/>
            </a:br>
            <a:r>
              <a:rPr lang="en-US" sz="2000" dirty="0"/>
              <a:t>Developed by RVIT (Applied River Sciences)</a:t>
            </a:r>
            <a:endParaRPr lang="en-US" dirty="0"/>
          </a:p>
        </p:txBody>
      </p:sp>
      <p:graphicFrame>
        <p:nvGraphicFramePr>
          <p:cNvPr id="4" name="Table 3">
            <a:extLst>
              <a:ext uri="{FF2B5EF4-FFF2-40B4-BE49-F238E27FC236}">
                <a16:creationId xmlns:a16="http://schemas.microsoft.com/office/drawing/2014/main" id="{992128DF-D88E-46D0-D4DE-09B1B41AC403}"/>
              </a:ext>
            </a:extLst>
          </p:cNvPr>
          <p:cNvGraphicFramePr>
            <a:graphicFrameLocks noGrp="1"/>
          </p:cNvGraphicFramePr>
          <p:nvPr/>
        </p:nvGraphicFramePr>
        <p:xfrm>
          <a:off x="2276730" y="1105491"/>
          <a:ext cx="7772400" cy="5056939"/>
        </p:xfrm>
        <a:graphic>
          <a:graphicData uri="http://schemas.openxmlformats.org/drawingml/2006/table">
            <a:tbl>
              <a:tblPr firstRow="1" firstCol="1" bandRow="1">
                <a:tableStyleId>{5C22544A-7EE6-4342-B048-85BDC9FD1C3A}</a:tableStyleId>
              </a:tblPr>
              <a:tblGrid>
                <a:gridCol w="1365822">
                  <a:extLst>
                    <a:ext uri="{9D8B030D-6E8A-4147-A177-3AD203B41FA5}">
                      <a16:colId xmlns:a16="http://schemas.microsoft.com/office/drawing/2014/main" val="3162254657"/>
                    </a:ext>
                  </a:extLst>
                </a:gridCol>
                <a:gridCol w="1376959">
                  <a:extLst>
                    <a:ext uri="{9D8B030D-6E8A-4147-A177-3AD203B41FA5}">
                      <a16:colId xmlns:a16="http://schemas.microsoft.com/office/drawing/2014/main" val="4096058225"/>
                    </a:ext>
                  </a:extLst>
                </a:gridCol>
                <a:gridCol w="1616184">
                  <a:extLst>
                    <a:ext uri="{9D8B030D-6E8A-4147-A177-3AD203B41FA5}">
                      <a16:colId xmlns:a16="http://schemas.microsoft.com/office/drawing/2014/main" val="1069486366"/>
                    </a:ext>
                  </a:extLst>
                </a:gridCol>
                <a:gridCol w="1667026">
                  <a:extLst>
                    <a:ext uri="{9D8B030D-6E8A-4147-A177-3AD203B41FA5}">
                      <a16:colId xmlns:a16="http://schemas.microsoft.com/office/drawing/2014/main" val="189090843"/>
                    </a:ext>
                  </a:extLst>
                </a:gridCol>
                <a:gridCol w="1746409">
                  <a:extLst>
                    <a:ext uri="{9D8B030D-6E8A-4147-A177-3AD203B41FA5}">
                      <a16:colId xmlns:a16="http://schemas.microsoft.com/office/drawing/2014/main" val="2517861889"/>
                    </a:ext>
                  </a:extLst>
                </a:gridCol>
              </a:tblGrid>
              <a:tr h="262082">
                <a:tc>
                  <a:txBody>
                    <a:bodyPr/>
                    <a:lstStyle/>
                    <a:p>
                      <a:pPr marL="0" marR="0" algn="ctr">
                        <a:spcAft>
                          <a:spcPts val="600"/>
                        </a:spcAft>
                      </a:pPr>
                      <a:r>
                        <a:rPr lang="en-US" sz="1000" dirty="0">
                          <a:effectLst/>
                        </a:rPr>
                        <a:t> </a:t>
                      </a:r>
                      <a:endParaRPr lang="en-US" sz="11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600" dirty="0">
                          <a:effectLst/>
                        </a:rPr>
                        <a:t>Fall Flows*</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600" dirty="0">
                          <a:effectLst/>
                        </a:rPr>
                        <a:t>Winter Flows</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600" dirty="0">
                          <a:effectLst/>
                        </a:rPr>
                        <a:t>Spring Flows</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600" dirty="0">
                          <a:effectLst/>
                        </a:rPr>
                        <a:t>Summer Flows</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58286830"/>
                  </a:ext>
                </a:extLst>
              </a:tr>
              <a:tr h="458644">
                <a:tc>
                  <a:txBody>
                    <a:bodyPr/>
                    <a:lstStyle/>
                    <a:p>
                      <a:pPr marL="0" marR="0" algn="r">
                        <a:spcAft>
                          <a:spcPts val="600"/>
                        </a:spcAft>
                      </a:pPr>
                      <a:r>
                        <a:rPr lang="en-US" sz="1400" dirty="0">
                          <a:effectLst/>
                        </a:rPr>
                        <a:t>Date Range:</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400" dirty="0">
                          <a:effectLst/>
                        </a:rPr>
                        <a:t>Oct 1 – Dec 31</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400" dirty="0">
                          <a:effectLst/>
                        </a:rPr>
                        <a:t>Jan 1 – Feb 29</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400">
                          <a:effectLst/>
                        </a:rPr>
                        <a:t>Mar 1 – May 31</a:t>
                      </a:r>
                      <a:endParaRPr lang="en-US" sz="14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400" dirty="0">
                          <a:effectLst/>
                        </a:rPr>
                        <a:t>Jun 1 – Sep 30</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76775724"/>
                  </a:ext>
                </a:extLst>
              </a:tr>
              <a:tr h="238090">
                <a:tc>
                  <a:txBody>
                    <a:bodyPr/>
                    <a:lstStyle/>
                    <a:p>
                      <a:pPr marL="0" marR="0" algn="r">
                        <a:spcAft>
                          <a:spcPts val="600"/>
                        </a:spcAft>
                      </a:pPr>
                      <a:r>
                        <a:rPr lang="en-US" sz="1400" dirty="0">
                          <a:effectLst/>
                        </a:rPr>
                        <a:t>Floor:</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2000" dirty="0">
                          <a:effectLst/>
                        </a:rPr>
                        <a:t>300 </a:t>
                      </a:r>
                      <a:r>
                        <a:rPr lang="en-US" sz="2000" dirty="0" err="1">
                          <a:effectLst/>
                        </a:rPr>
                        <a:t>cfs</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2000" dirty="0">
                          <a:effectLst/>
                        </a:rPr>
                        <a:t>250 </a:t>
                      </a:r>
                      <a:r>
                        <a:rPr lang="en-US" sz="2000" dirty="0" err="1">
                          <a:effectLst/>
                        </a:rPr>
                        <a:t>cfs</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2000" dirty="0">
                          <a:effectLst/>
                        </a:rPr>
                        <a:t>125 </a:t>
                      </a:r>
                      <a:r>
                        <a:rPr lang="en-US" sz="2000" dirty="0" err="1">
                          <a:effectLst/>
                        </a:rPr>
                        <a:t>cfs</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2000" dirty="0">
                          <a:effectLst/>
                        </a:rPr>
                        <a:t>35 </a:t>
                      </a:r>
                      <a:r>
                        <a:rPr lang="en-US" sz="2000" dirty="0" err="1">
                          <a:effectLst/>
                        </a:rPr>
                        <a:t>cfs</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37211854"/>
                  </a:ext>
                </a:extLst>
              </a:tr>
              <a:tr h="979032">
                <a:tc>
                  <a:txBody>
                    <a:bodyPr/>
                    <a:lstStyle/>
                    <a:p>
                      <a:pPr marL="0" marR="0" algn="r">
                        <a:spcAft>
                          <a:spcPts val="600"/>
                        </a:spcAft>
                      </a:pPr>
                      <a:r>
                        <a:rPr lang="en-US" sz="1400" dirty="0">
                          <a:effectLst/>
                        </a:rPr>
                        <a:t>Maximum Diversion Rate:</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2000" dirty="0">
                          <a:effectLst/>
                        </a:rPr>
                        <a:t>20%</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2000" dirty="0">
                          <a:effectLst/>
                        </a:rPr>
                        <a:t>30%</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2000" dirty="0">
                          <a:effectLst/>
                        </a:rPr>
                        <a:t>20%</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2000" dirty="0">
                          <a:effectLst/>
                        </a:rPr>
                        <a:t>20%</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03198011"/>
                  </a:ext>
                </a:extLst>
              </a:tr>
              <a:tr h="2305109">
                <a:tc>
                  <a:txBody>
                    <a:bodyPr/>
                    <a:lstStyle/>
                    <a:p>
                      <a:pPr marL="0" marR="0" algn="r">
                        <a:spcAft>
                          <a:spcPts val="600"/>
                        </a:spcAft>
                      </a:pPr>
                      <a:r>
                        <a:rPr lang="en-US" sz="1400" dirty="0">
                          <a:effectLst/>
                        </a:rPr>
                        <a:t>Ramping Rates </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l">
                        <a:spcAft>
                          <a:spcPts val="600"/>
                        </a:spcAft>
                      </a:pPr>
                      <a:r>
                        <a:rPr lang="en-US" sz="1400" dirty="0">
                          <a:effectLst/>
                        </a:rPr>
                        <a:t>To protect floor, NERF hits Maximum Diversion Rate (20%) When Eel River flow is 375 </a:t>
                      </a:r>
                      <a:r>
                        <a:rPr lang="en-US" sz="1400" dirty="0" err="1">
                          <a:effectLst/>
                        </a:rPr>
                        <a:t>cfs</a:t>
                      </a:r>
                      <a:r>
                        <a:rPr lang="en-US" sz="1400" dirty="0">
                          <a:effectLst/>
                        </a:rPr>
                        <a:t> </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l">
                        <a:spcAft>
                          <a:spcPts val="0"/>
                        </a:spcAft>
                      </a:pPr>
                      <a:r>
                        <a:rPr lang="en-US" sz="1400" dirty="0">
                          <a:effectLst/>
                        </a:rPr>
                        <a:t>To protect floor, NERF hits Maximum Diversion Rate (30%) When Eel River flow</a:t>
                      </a:r>
                    </a:p>
                    <a:p>
                      <a:pPr marL="0" marR="0" algn="l">
                        <a:spcAft>
                          <a:spcPts val="0"/>
                        </a:spcAft>
                      </a:pPr>
                      <a:r>
                        <a:rPr lang="en-US" sz="1400" dirty="0">
                          <a:effectLst/>
                        </a:rPr>
                        <a:t>is 357 </a:t>
                      </a:r>
                      <a:r>
                        <a:rPr lang="en-US" sz="1400" dirty="0" err="1">
                          <a:effectLst/>
                        </a:rPr>
                        <a:t>cfs</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l">
                        <a:spcAft>
                          <a:spcPts val="600"/>
                        </a:spcAft>
                      </a:pPr>
                      <a:r>
                        <a:rPr lang="en-US" sz="1400" dirty="0">
                          <a:effectLst/>
                        </a:rPr>
                        <a:t>To protect floor, NERF hits Maximum Diversion Rate (20%) when Eel River flow is 156 </a:t>
                      </a:r>
                      <a:r>
                        <a:rPr lang="en-US" sz="1400" dirty="0" err="1">
                          <a:effectLst/>
                        </a:rPr>
                        <a:t>cfs</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l">
                        <a:spcAft>
                          <a:spcPts val="600"/>
                        </a:spcAft>
                      </a:pPr>
                      <a:r>
                        <a:rPr lang="en-US" sz="1400" dirty="0">
                          <a:effectLst/>
                        </a:rPr>
                        <a:t>To protect floor, NERF hits Maximum Diversion Rate (20%) when Eel River flow is 43.75 </a:t>
                      </a:r>
                      <a:r>
                        <a:rPr lang="en-US" sz="1400" dirty="0" err="1">
                          <a:effectLst/>
                        </a:rPr>
                        <a:t>cfs</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025299973"/>
                  </a:ext>
                </a:extLst>
              </a:tr>
              <a:tr h="747272">
                <a:tc>
                  <a:txBody>
                    <a:bodyPr/>
                    <a:lstStyle/>
                    <a:p>
                      <a:pPr marL="0" marR="0" algn="r">
                        <a:spcAft>
                          <a:spcPts val="600"/>
                        </a:spcAft>
                      </a:pPr>
                      <a:r>
                        <a:rPr lang="en-US" sz="1000" dirty="0">
                          <a:effectLst/>
                        </a:rPr>
                        <a:t>Maximum Diversion Capacity</a:t>
                      </a:r>
                      <a:endParaRPr lang="en-US" sz="11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400">
                          <a:effectLst/>
                        </a:rPr>
                        <a:t>300 cfs</a:t>
                      </a:r>
                      <a:endParaRPr lang="en-US" sz="14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400" dirty="0">
                          <a:effectLst/>
                        </a:rPr>
                        <a:t>300 </a:t>
                      </a:r>
                      <a:r>
                        <a:rPr lang="en-US" sz="1400" dirty="0" err="1">
                          <a:effectLst/>
                        </a:rPr>
                        <a:t>cfs</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400" dirty="0">
                          <a:effectLst/>
                        </a:rPr>
                        <a:t>300 </a:t>
                      </a:r>
                      <a:r>
                        <a:rPr lang="en-US" sz="1400" dirty="0" err="1">
                          <a:effectLst/>
                        </a:rPr>
                        <a:t>cfs</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600"/>
                        </a:spcAft>
                      </a:pPr>
                      <a:r>
                        <a:rPr lang="en-US" sz="1400" dirty="0">
                          <a:effectLst/>
                        </a:rPr>
                        <a:t>300 </a:t>
                      </a:r>
                      <a:r>
                        <a:rPr lang="en-US" sz="1400" dirty="0" err="1">
                          <a:effectLst/>
                        </a:rPr>
                        <a:t>cfs</a:t>
                      </a:r>
                      <a:endParaRPr lang="en-US"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60349738"/>
                  </a:ext>
                </a:extLst>
              </a:tr>
            </a:tbl>
          </a:graphicData>
        </a:graphic>
      </p:graphicFrame>
    </p:spTree>
    <p:extLst>
      <p:ext uri="{BB962C8B-B14F-4D97-AF65-F5344CB8AC3E}">
        <p14:creationId xmlns:p14="http://schemas.microsoft.com/office/powerpoint/2010/main" val="159775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55F7E-1C2C-D6FA-1CD4-AE2F2B46882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4C3C263C-5536-ED42-6E58-25D624CEE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99" y="0"/>
            <a:ext cx="8758081" cy="636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A88186-E835-E120-C3E3-85C16D6FA672}"/>
              </a:ext>
            </a:extLst>
          </p:cNvPr>
          <p:cNvSpPr txBox="1"/>
          <p:nvPr/>
        </p:nvSpPr>
        <p:spPr>
          <a:xfrm>
            <a:off x="9781310" y="4959926"/>
            <a:ext cx="2068945" cy="738664"/>
          </a:xfrm>
          <a:prstGeom prst="rect">
            <a:avLst/>
          </a:prstGeom>
          <a:noFill/>
        </p:spPr>
        <p:txBody>
          <a:bodyPr wrap="square" rtlCol="0">
            <a:spAutoFit/>
          </a:bodyPr>
          <a:lstStyle/>
          <a:p>
            <a:r>
              <a:rPr lang="en-US" sz="1400" dirty="0"/>
              <a:t>Approx. NERF estimate constrained by available Lake Mendocino storage</a:t>
            </a:r>
          </a:p>
        </p:txBody>
      </p:sp>
      <p:cxnSp>
        <p:nvCxnSpPr>
          <p:cNvPr id="4" name="Straight Arrow Connector 3">
            <a:extLst>
              <a:ext uri="{FF2B5EF4-FFF2-40B4-BE49-F238E27FC236}">
                <a16:creationId xmlns:a16="http://schemas.microsoft.com/office/drawing/2014/main" id="{F6E62FD1-D1AD-690D-4743-2EB96757826A}"/>
              </a:ext>
            </a:extLst>
          </p:cNvPr>
          <p:cNvCxnSpPr/>
          <p:nvPr/>
        </p:nvCxnSpPr>
        <p:spPr>
          <a:xfrm flipH="1">
            <a:off x="9033164" y="5329258"/>
            <a:ext cx="62807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12864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0A542-80EE-6282-D2F2-B4DE3E8D8D9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3A1A9E-DD5D-8FDA-1ECB-B0DED064E5BB}"/>
              </a:ext>
            </a:extLst>
          </p:cNvPr>
          <p:cNvPicPr>
            <a:picLocks noChangeAspect="1"/>
          </p:cNvPicPr>
          <p:nvPr/>
        </p:nvPicPr>
        <p:blipFill>
          <a:blip r:embed="rId3"/>
          <a:stretch>
            <a:fillRect/>
          </a:stretch>
        </p:blipFill>
        <p:spPr>
          <a:xfrm>
            <a:off x="1761369" y="280143"/>
            <a:ext cx="8669263" cy="6297714"/>
          </a:xfrm>
          <a:prstGeom prst="rect">
            <a:avLst/>
          </a:prstGeom>
        </p:spPr>
      </p:pic>
    </p:spTree>
    <p:extLst>
      <p:ext uri="{BB962C8B-B14F-4D97-AF65-F5344CB8AC3E}">
        <p14:creationId xmlns:p14="http://schemas.microsoft.com/office/powerpoint/2010/main" val="168794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75C9-2ABF-9DBB-59C3-4FDFD4750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5D61A-934F-587A-8605-636A4EFA1F8A}"/>
              </a:ext>
            </a:extLst>
          </p:cNvPr>
          <p:cNvSpPr>
            <a:spLocks noGrp="1"/>
          </p:cNvSpPr>
          <p:nvPr>
            <p:ph type="title"/>
          </p:nvPr>
        </p:nvSpPr>
        <p:spPr>
          <a:xfrm>
            <a:off x="524152" y="720402"/>
            <a:ext cx="9448800" cy="1005840"/>
          </a:xfrm>
        </p:spPr>
        <p:txBody>
          <a:bodyPr/>
          <a:lstStyle/>
          <a:p>
            <a:r>
              <a:rPr lang="en-US" dirty="0"/>
              <a:t>New Eel-Russian Facility CEQA Process</a:t>
            </a:r>
          </a:p>
        </p:txBody>
      </p:sp>
      <p:sp>
        <p:nvSpPr>
          <p:cNvPr id="4" name="Slide Number Placeholder 3">
            <a:extLst>
              <a:ext uri="{FF2B5EF4-FFF2-40B4-BE49-F238E27FC236}">
                <a16:creationId xmlns:a16="http://schemas.microsoft.com/office/drawing/2014/main" id="{90505C39-7238-48AB-A2F9-3E13385EE558}"/>
              </a:ext>
            </a:extLst>
          </p:cNvPr>
          <p:cNvSpPr>
            <a:spLocks noGrp="1"/>
          </p:cNvSpPr>
          <p:nvPr>
            <p:ph type="sldNum" sz="quarter" idx="11"/>
          </p:nvPr>
        </p:nvSpPr>
        <p:spPr>
          <a:xfrm>
            <a:off x="11594373" y="6523068"/>
            <a:ext cx="597627" cy="19840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EC83226-2A6D-4B6E-9481-848EDDF373C2}" type="slidenum">
              <a:rPr lang="en-US" smtClean="0"/>
              <a:pPr/>
              <a:t>13</a:t>
            </a:fld>
            <a:endParaRPr lang="en-US" dirty="0"/>
          </a:p>
        </p:txBody>
      </p:sp>
      <p:sp>
        <p:nvSpPr>
          <p:cNvPr id="5" name="TextBox 4">
            <a:extLst>
              <a:ext uri="{FF2B5EF4-FFF2-40B4-BE49-F238E27FC236}">
                <a16:creationId xmlns:a16="http://schemas.microsoft.com/office/drawing/2014/main" id="{D62F4827-D7C8-6413-BAB5-7CB1102E8614}"/>
              </a:ext>
            </a:extLst>
          </p:cNvPr>
          <p:cNvSpPr txBox="1"/>
          <p:nvPr/>
        </p:nvSpPr>
        <p:spPr>
          <a:xfrm>
            <a:off x="12506309" y="5674016"/>
            <a:ext cx="3477369" cy="584775"/>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Use Eyedropper to incorporate these colors:</a:t>
            </a:r>
          </a:p>
          <a:p>
            <a:r>
              <a:rPr lang="en-US" sz="800" dirty="0">
                <a:latin typeface="Arial" panose="020B0604020202020204" pitchFamily="34" charset="0"/>
                <a:cs typeface="Arial" panose="020B0604020202020204" pitchFamily="34" charset="0"/>
              </a:rPr>
              <a:t>Select shape/text;</a:t>
            </a:r>
          </a:p>
          <a:p>
            <a:r>
              <a:rPr lang="en-US" sz="800" dirty="0">
                <a:latin typeface="Arial" panose="020B0604020202020204" pitchFamily="34" charset="0"/>
                <a:cs typeface="Arial" panose="020B0604020202020204" pitchFamily="34" charset="0"/>
              </a:rPr>
              <a:t>Under Shape Format tab, click Shape Fill, choose Eyedropper;</a:t>
            </a:r>
          </a:p>
          <a:p>
            <a:r>
              <a:rPr lang="en-US" sz="800" dirty="0">
                <a:latin typeface="Arial" panose="020B0604020202020204" pitchFamily="34" charset="0"/>
                <a:cs typeface="Arial" panose="020B0604020202020204" pitchFamily="34" charset="0"/>
              </a:rPr>
              <a:t>With eyedropper, click on color you’d like to match</a:t>
            </a:r>
          </a:p>
        </p:txBody>
      </p:sp>
      <p:grpSp>
        <p:nvGrpSpPr>
          <p:cNvPr id="6" name="Group 5">
            <a:extLst>
              <a:ext uri="{FF2B5EF4-FFF2-40B4-BE49-F238E27FC236}">
                <a16:creationId xmlns:a16="http://schemas.microsoft.com/office/drawing/2014/main" id="{A227D6F5-16F6-1FE5-B5AA-90590040BD4F}"/>
              </a:ext>
            </a:extLst>
          </p:cNvPr>
          <p:cNvGrpSpPr/>
          <p:nvPr/>
        </p:nvGrpSpPr>
        <p:grpSpPr>
          <a:xfrm>
            <a:off x="12506310" y="823212"/>
            <a:ext cx="3233382" cy="4726221"/>
            <a:chOff x="9485667" y="1160039"/>
            <a:chExt cx="3233382" cy="4726221"/>
          </a:xfrm>
        </p:grpSpPr>
        <p:grpSp>
          <p:nvGrpSpPr>
            <p:cNvPr id="7" name="Group 6">
              <a:extLst>
                <a:ext uri="{FF2B5EF4-FFF2-40B4-BE49-F238E27FC236}">
                  <a16:creationId xmlns:a16="http://schemas.microsoft.com/office/drawing/2014/main" id="{A2DBCCDF-5C47-BC65-B385-8EBA4AC8F41F}"/>
                </a:ext>
              </a:extLst>
            </p:cNvPr>
            <p:cNvGrpSpPr/>
            <p:nvPr/>
          </p:nvGrpSpPr>
          <p:grpSpPr>
            <a:xfrm>
              <a:off x="9485667" y="1160039"/>
              <a:ext cx="3233382" cy="4726221"/>
              <a:chOff x="1816506" y="1351768"/>
              <a:chExt cx="3233382" cy="4726221"/>
            </a:xfrm>
          </p:grpSpPr>
          <p:sp>
            <p:nvSpPr>
              <p:cNvPr id="43" name="TextBox 42">
                <a:extLst>
                  <a:ext uri="{FF2B5EF4-FFF2-40B4-BE49-F238E27FC236}">
                    <a16:creationId xmlns:a16="http://schemas.microsoft.com/office/drawing/2014/main" id="{3433E3F8-C749-DE00-525F-90BDC777B307}"/>
                  </a:ext>
                </a:extLst>
              </p:cNvPr>
              <p:cNvSpPr txBox="1"/>
              <p:nvPr/>
            </p:nvSpPr>
            <p:spPr>
              <a:xfrm>
                <a:off x="1816506" y="1351768"/>
                <a:ext cx="3175287" cy="400110"/>
              </a:xfrm>
              <a:prstGeom prst="rect">
                <a:avLst/>
              </a:prstGeom>
              <a:noFill/>
            </p:spPr>
            <p:txBody>
              <a:bodyPr wrap="square" rtlCol="0">
                <a:spAutoFit/>
              </a:bodyPr>
              <a:lstStyle/>
              <a:p>
                <a:r>
                  <a:rPr lang="en-US" sz="2000" b="1" dirty="0"/>
                  <a:t>ESA PowerPoint Colors</a:t>
                </a:r>
              </a:p>
            </p:txBody>
          </p:sp>
          <p:grpSp>
            <p:nvGrpSpPr>
              <p:cNvPr id="44" name="Group 43">
                <a:extLst>
                  <a:ext uri="{FF2B5EF4-FFF2-40B4-BE49-F238E27FC236}">
                    <a16:creationId xmlns:a16="http://schemas.microsoft.com/office/drawing/2014/main" id="{F833C4E9-EDBC-9064-332D-EEEBC8736F95}"/>
                  </a:ext>
                </a:extLst>
              </p:cNvPr>
              <p:cNvGrpSpPr/>
              <p:nvPr/>
            </p:nvGrpSpPr>
            <p:grpSpPr>
              <a:xfrm>
                <a:off x="3480619" y="2117434"/>
                <a:ext cx="1569269" cy="3960555"/>
                <a:chOff x="3480619" y="2117434"/>
                <a:chExt cx="1569269" cy="3960555"/>
              </a:xfrm>
            </p:grpSpPr>
            <p:sp>
              <p:nvSpPr>
                <p:cNvPr id="45" name="TextBox 44">
                  <a:extLst>
                    <a:ext uri="{FF2B5EF4-FFF2-40B4-BE49-F238E27FC236}">
                      <a16:creationId xmlns:a16="http://schemas.microsoft.com/office/drawing/2014/main" id="{45564EFD-D655-39A1-672A-AF230E656E4E}"/>
                    </a:ext>
                  </a:extLst>
                </p:cNvPr>
                <p:cNvSpPr txBox="1"/>
                <p:nvPr/>
              </p:nvSpPr>
              <p:spPr>
                <a:xfrm>
                  <a:off x="3568578" y="2900983"/>
                  <a:ext cx="1359328" cy="707886"/>
                </a:xfrm>
                <a:prstGeom prst="rect">
                  <a:avLst/>
                </a:prstGeom>
                <a:noFill/>
              </p:spPr>
              <p:txBody>
                <a:bodyPr wrap="square" rtlCol="0">
                  <a:spAutoFit/>
                </a:bodyPr>
                <a:lstStyle/>
                <a:p>
                  <a:r>
                    <a:rPr lang="en-US" sz="1000" dirty="0"/>
                    <a:t>The primary colors are the main colors that should be used in our presentations.</a:t>
                  </a:r>
                </a:p>
              </p:txBody>
            </p:sp>
            <p:cxnSp>
              <p:nvCxnSpPr>
                <p:cNvPr id="46" name="Straight Connector 45">
                  <a:extLst>
                    <a:ext uri="{FF2B5EF4-FFF2-40B4-BE49-F238E27FC236}">
                      <a16:creationId xmlns:a16="http://schemas.microsoft.com/office/drawing/2014/main" id="{E6E7E932-F28F-CA4A-8763-336BFFAF13F6}"/>
                    </a:ext>
                  </a:extLst>
                </p:cNvPr>
                <p:cNvCxnSpPr>
                  <a:cxnSpLocks/>
                </p:cNvCxnSpPr>
                <p:nvPr/>
              </p:nvCxnSpPr>
              <p:spPr>
                <a:xfrm>
                  <a:off x="3480619" y="2117434"/>
                  <a:ext cx="0" cy="2223766"/>
                </a:xfrm>
                <a:prstGeom prst="line">
                  <a:avLst/>
                </a:prstGeom>
                <a:ln w="9525">
                  <a:solidFill>
                    <a:srgbClr val="979493"/>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6C4D4D6-AD1E-12F0-37BB-6C8C082C7A87}"/>
                    </a:ext>
                  </a:extLst>
                </p:cNvPr>
                <p:cNvSpPr txBox="1"/>
                <p:nvPr/>
              </p:nvSpPr>
              <p:spPr>
                <a:xfrm>
                  <a:off x="3568578" y="4908438"/>
                  <a:ext cx="1481310" cy="1169551"/>
                </a:xfrm>
                <a:prstGeom prst="rect">
                  <a:avLst/>
                </a:prstGeom>
                <a:noFill/>
              </p:spPr>
              <p:txBody>
                <a:bodyPr wrap="square" rtlCol="0">
                  <a:spAutoFit/>
                </a:bodyPr>
                <a:lstStyle/>
                <a:p>
                  <a:r>
                    <a:rPr lang="en-US" sz="1000" dirty="0"/>
                    <a:t>These colors act as a complementary color palette to the primary colors. When used they should not consist of more than 20% of the overall design.</a:t>
                  </a:r>
                </a:p>
              </p:txBody>
            </p:sp>
            <p:cxnSp>
              <p:nvCxnSpPr>
                <p:cNvPr id="48" name="Straight Connector 47">
                  <a:extLst>
                    <a:ext uri="{FF2B5EF4-FFF2-40B4-BE49-F238E27FC236}">
                      <a16:creationId xmlns:a16="http://schemas.microsoft.com/office/drawing/2014/main" id="{C360B8A7-9C66-9FBC-6863-26DBD0D4661A}"/>
                    </a:ext>
                  </a:extLst>
                </p:cNvPr>
                <p:cNvCxnSpPr>
                  <a:cxnSpLocks/>
                </p:cNvCxnSpPr>
                <p:nvPr/>
              </p:nvCxnSpPr>
              <p:spPr>
                <a:xfrm>
                  <a:off x="3480619" y="4984516"/>
                  <a:ext cx="0" cy="987902"/>
                </a:xfrm>
                <a:prstGeom prst="line">
                  <a:avLst/>
                </a:prstGeom>
                <a:ln w="9525">
                  <a:solidFill>
                    <a:srgbClr val="979493"/>
                  </a:solidFill>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199726F7-804A-EBBD-AE1F-D49F49B520F0}"/>
                </a:ext>
              </a:extLst>
            </p:cNvPr>
            <p:cNvGrpSpPr/>
            <p:nvPr/>
          </p:nvGrpSpPr>
          <p:grpSpPr>
            <a:xfrm>
              <a:off x="9493042" y="1612925"/>
              <a:ext cx="1517352" cy="4167764"/>
              <a:chOff x="9493042" y="1612925"/>
              <a:chExt cx="1517352" cy="4167764"/>
            </a:xfrm>
          </p:grpSpPr>
          <p:sp>
            <p:nvSpPr>
              <p:cNvPr id="9" name="TextBox 8">
                <a:extLst>
                  <a:ext uri="{FF2B5EF4-FFF2-40B4-BE49-F238E27FC236}">
                    <a16:creationId xmlns:a16="http://schemas.microsoft.com/office/drawing/2014/main" id="{6D7DF2B6-961A-560D-E376-D259C880447B}"/>
                  </a:ext>
                </a:extLst>
              </p:cNvPr>
              <p:cNvSpPr txBox="1"/>
              <p:nvPr/>
            </p:nvSpPr>
            <p:spPr>
              <a:xfrm>
                <a:off x="9493042" y="1612925"/>
                <a:ext cx="1507230" cy="276999"/>
              </a:xfrm>
              <a:prstGeom prst="rect">
                <a:avLst/>
              </a:prstGeom>
              <a:noFill/>
            </p:spPr>
            <p:txBody>
              <a:bodyPr wrap="square" rtlCol="0">
                <a:spAutoFit/>
              </a:bodyPr>
              <a:lstStyle/>
              <a:p>
                <a:r>
                  <a:rPr lang="en-US" sz="1200" dirty="0"/>
                  <a:t>PRIMARY</a:t>
                </a:r>
              </a:p>
            </p:txBody>
          </p:sp>
          <p:sp>
            <p:nvSpPr>
              <p:cNvPr id="10" name="TextBox 9">
                <a:extLst>
                  <a:ext uri="{FF2B5EF4-FFF2-40B4-BE49-F238E27FC236}">
                    <a16:creationId xmlns:a16="http://schemas.microsoft.com/office/drawing/2014/main" id="{28B84BE3-774A-C92F-DD12-80133817F77D}"/>
                  </a:ext>
                </a:extLst>
              </p:cNvPr>
              <p:cNvSpPr txBox="1"/>
              <p:nvPr/>
            </p:nvSpPr>
            <p:spPr>
              <a:xfrm>
                <a:off x="9493042" y="4444729"/>
                <a:ext cx="1507230" cy="276999"/>
              </a:xfrm>
              <a:prstGeom prst="rect">
                <a:avLst/>
              </a:prstGeom>
              <a:noFill/>
            </p:spPr>
            <p:txBody>
              <a:bodyPr wrap="square" rtlCol="0">
                <a:spAutoFit/>
              </a:bodyPr>
              <a:lstStyle/>
              <a:p>
                <a:r>
                  <a:rPr lang="en-US" sz="1200" dirty="0"/>
                  <a:t>USE SPARINGLY</a:t>
                </a:r>
              </a:p>
            </p:txBody>
          </p:sp>
          <p:grpSp>
            <p:nvGrpSpPr>
              <p:cNvPr id="11" name="Group 10">
                <a:extLst>
                  <a:ext uri="{FF2B5EF4-FFF2-40B4-BE49-F238E27FC236}">
                    <a16:creationId xmlns:a16="http://schemas.microsoft.com/office/drawing/2014/main" id="{F16595AC-0379-D828-7AA7-7870A5D9781F}"/>
                  </a:ext>
                </a:extLst>
              </p:cNvPr>
              <p:cNvGrpSpPr/>
              <p:nvPr/>
            </p:nvGrpSpPr>
            <p:grpSpPr>
              <a:xfrm>
                <a:off x="9586943" y="4792788"/>
                <a:ext cx="1399443" cy="987901"/>
                <a:chOff x="9586943" y="4792788"/>
                <a:chExt cx="1399443" cy="987901"/>
              </a:xfrm>
            </p:grpSpPr>
            <p:sp>
              <p:nvSpPr>
                <p:cNvPr id="37" name="Freeform: Shape 36">
                  <a:extLst>
                    <a:ext uri="{FF2B5EF4-FFF2-40B4-BE49-F238E27FC236}">
                      <a16:creationId xmlns:a16="http://schemas.microsoft.com/office/drawing/2014/main" id="{36EBACA5-552D-10CC-70DE-DE19D076954D}"/>
                    </a:ext>
                  </a:extLst>
                </p:cNvPr>
                <p:cNvSpPr/>
                <p:nvPr/>
              </p:nvSpPr>
              <p:spPr>
                <a:xfrm rot="16200000">
                  <a:off x="10519814" y="4600536"/>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8FCEA5"/>
                </a:solidFill>
                <a:ln w="633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E9803C3-879B-DB17-76E3-3E862F639FC8}"/>
                    </a:ext>
                  </a:extLst>
                </p:cNvPr>
                <p:cNvSpPr/>
                <p:nvPr/>
              </p:nvSpPr>
              <p:spPr>
                <a:xfrm rot="16200000">
                  <a:off x="9779195" y="4600536"/>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00A79D"/>
                </a:solidFill>
                <a:ln w="633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A067ED5-A9F4-34CE-763D-5DA1D60B969C}"/>
                    </a:ext>
                  </a:extLst>
                </p:cNvPr>
                <p:cNvSpPr/>
                <p:nvPr/>
              </p:nvSpPr>
              <p:spPr>
                <a:xfrm rot="16200000">
                  <a:off x="9779195" y="5314117"/>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F58357"/>
                </a:solidFill>
                <a:ln w="633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B16EE11-BABA-D3EF-AB60-A8C4F7BAEAB5}"/>
                    </a:ext>
                  </a:extLst>
                </p:cNvPr>
                <p:cNvSpPr/>
                <p:nvPr/>
              </p:nvSpPr>
              <p:spPr>
                <a:xfrm rot="16200000">
                  <a:off x="10519750" y="4955468"/>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F15B67"/>
                </a:solidFill>
                <a:ln w="633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6C6BD2A-C6BF-E8F6-7850-4886B568885D}"/>
                    </a:ext>
                  </a:extLst>
                </p:cNvPr>
                <p:cNvSpPr/>
                <p:nvPr/>
              </p:nvSpPr>
              <p:spPr>
                <a:xfrm rot="16200000">
                  <a:off x="9779195" y="4957357"/>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007AA5"/>
                </a:solidFill>
                <a:ln w="633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C52D187-712D-B4DF-BE08-B9594482391A}"/>
                    </a:ext>
                  </a:extLst>
                </p:cNvPr>
                <p:cNvSpPr/>
                <p:nvPr/>
              </p:nvSpPr>
              <p:spPr>
                <a:xfrm rot="16200000">
                  <a:off x="10519814" y="5314117"/>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F9A134"/>
                </a:solidFill>
                <a:ln w="6336"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B9E02CBF-FC05-4B26-E318-E122E8EC80E8}"/>
                  </a:ext>
                </a:extLst>
              </p:cNvPr>
              <p:cNvGrpSpPr/>
              <p:nvPr/>
            </p:nvGrpSpPr>
            <p:grpSpPr>
              <a:xfrm>
                <a:off x="9535348" y="1947354"/>
                <a:ext cx="1475046" cy="2202186"/>
                <a:chOff x="9535348" y="1947354"/>
                <a:chExt cx="1475046" cy="2202186"/>
              </a:xfrm>
            </p:grpSpPr>
            <p:grpSp>
              <p:nvGrpSpPr>
                <p:cNvPr id="13" name="Group 12">
                  <a:extLst>
                    <a:ext uri="{FF2B5EF4-FFF2-40B4-BE49-F238E27FC236}">
                      <a16:creationId xmlns:a16="http://schemas.microsoft.com/office/drawing/2014/main" id="{F067C6BC-9A27-9AAE-F526-CBCE2D86479E}"/>
                    </a:ext>
                  </a:extLst>
                </p:cNvPr>
                <p:cNvGrpSpPr/>
                <p:nvPr/>
              </p:nvGrpSpPr>
              <p:grpSpPr>
                <a:xfrm>
                  <a:off x="9535348" y="1947354"/>
                  <a:ext cx="1475046" cy="459729"/>
                  <a:chOff x="9535348" y="1947354"/>
                  <a:chExt cx="1475046" cy="459729"/>
                </a:xfrm>
              </p:grpSpPr>
              <p:sp>
                <p:nvSpPr>
                  <p:cNvPr id="33" name="Freeform: Shape 32">
                    <a:extLst>
                      <a:ext uri="{FF2B5EF4-FFF2-40B4-BE49-F238E27FC236}">
                        <a16:creationId xmlns:a16="http://schemas.microsoft.com/office/drawing/2014/main" id="{8ADEFD65-F493-9216-2812-898E3CFF6784}"/>
                      </a:ext>
                    </a:extLst>
                  </p:cNvPr>
                  <p:cNvSpPr/>
                  <p:nvPr/>
                </p:nvSpPr>
                <p:spPr>
                  <a:xfrm rot="16200000">
                    <a:off x="9696677" y="1786025"/>
                    <a:ext cx="459729" cy="782388"/>
                  </a:xfrm>
                  <a:custGeom>
                    <a:avLst/>
                    <a:gdLst>
                      <a:gd name="connsiteX0" fmla="*/ 0 w 459729"/>
                      <a:gd name="connsiteY0" fmla="*/ 0 h 782388"/>
                      <a:gd name="connsiteX1" fmla="*/ 459729 w 459729"/>
                      <a:gd name="connsiteY1" fmla="*/ 0 h 782388"/>
                      <a:gd name="connsiteX2" fmla="*/ 459729 w 459729"/>
                      <a:gd name="connsiteY2" fmla="*/ 782389 h 782388"/>
                      <a:gd name="connsiteX3" fmla="*/ 0 w 459729"/>
                      <a:gd name="connsiteY3" fmla="*/ 782389 h 782388"/>
                    </a:gdLst>
                    <a:ahLst/>
                    <a:cxnLst>
                      <a:cxn ang="0">
                        <a:pos x="connsiteX0" y="connsiteY0"/>
                      </a:cxn>
                      <a:cxn ang="0">
                        <a:pos x="connsiteX1" y="connsiteY1"/>
                      </a:cxn>
                      <a:cxn ang="0">
                        <a:pos x="connsiteX2" y="connsiteY2"/>
                      </a:cxn>
                      <a:cxn ang="0">
                        <a:pos x="connsiteX3" y="connsiteY3"/>
                      </a:cxn>
                    </a:cxnLst>
                    <a:rect l="l" t="t" r="r" b="b"/>
                    <a:pathLst>
                      <a:path w="459729" h="782388">
                        <a:moveTo>
                          <a:pt x="0" y="0"/>
                        </a:moveTo>
                        <a:lnTo>
                          <a:pt x="459729" y="0"/>
                        </a:lnTo>
                        <a:lnTo>
                          <a:pt x="459729" y="782389"/>
                        </a:lnTo>
                        <a:lnTo>
                          <a:pt x="0" y="782389"/>
                        </a:lnTo>
                        <a:close/>
                      </a:path>
                    </a:pathLst>
                  </a:custGeom>
                  <a:solidFill>
                    <a:srgbClr val="1193BA"/>
                  </a:solidFill>
                  <a:ln w="633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7D85CA8-2FEE-2F04-A3C0-F9E8B3BD371D}"/>
                      </a:ext>
                    </a:extLst>
                  </p:cNvPr>
                  <p:cNvSpPr/>
                  <p:nvPr/>
                </p:nvSpPr>
                <p:spPr>
                  <a:xfrm rot="16200000">
                    <a:off x="10173436" y="2046821"/>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4DAECB"/>
                  </a:solidFill>
                  <a:ln w="633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DE95500-94F5-9249-6656-3550DE3C5DB7}"/>
                      </a:ext>
                    </a:extLst>
                  </p:cNvPr>
                  <p:cNvSpPr/>
                  <p:nvPr/>
                </p:nvSpPr>
                <p:spPr>
                  <a:xfrm rot="16200000">
                    <a:off x="10411783" y="2046821"/>
                    <a:ext cx="459729" cy="260796"/>
                  </a:xfrm>
                  <a:custGeom>
                    <a:avLst/>
                    <a:gdLst>
                      <a:gd name="connsiteX0" fmla="*/ 0 w 459729"/>
                      <a:gd name="connsiteY0" fmla="*/ 0 h 260796"/>
                      <a:gd name="connsiteX1" fmla="*/ 459730 w 459729"/>
                      <a:gd name="connsiteY1" fmla="*/ 0 h 260796"/>
                      <a:gd name="connsiteX2" fmla="*/ 459730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30" y="0"/>
                        </a:lnTo>
                        <a:lnTo>
                          <a:pt x="459730" y="260796"/>
                        </a:lnTo>
                        <a:lnTo>
                          <a:pt x="0" y="260796"/>
                        </a:lnTo>
                        <a:close/>
                      </a:path>
                    </a:pathLst>
                  </a:custGeom>
                  <a:solidFill>
                    <a:srgbClr val="88C9DD"/>
                  </a:solidFill>
                  <a:ln w="633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1952EA4-684E-7B7F-1CB8-690A265BA15B}"/>
                      </a:ext>
                    </a:extLst>
                  </p:cNvPr>
                  <p:cNvSpPr/>
                  <p:nvPr/>
                </p:nvSpPr>
                <p:spPr>
                  <a:xfrm rot="16200000">
                    <a:off x="10650131" y="2046821"/>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C3E4ED"/>
                  </a:solidFill>
                  <a:ln w="6336" cap="flat">
                    <a:noFill/>
                    <a:prstDash val="solid"/>
                    <a:miter/>
                  </a:ln>
                </p:spPr>
                <p:txBody>
                  <a:bodyPr rtlCol="0" anchor="ctr"/>
                  <a:lstStyle/>
                  <a:p>
                    <a:endParaRPr lang="en-US"/>
                  </a:p>
                </p:txBody>
              </p:sp>
            </p:grpSp>
            <p:grpSp>
              <p:nvGrpSpPr>
                <p:cNvPr id="14" name="Group 13">
                  <a:extLst>
                    <a:ext uri="{FF2B5EF4-FFF2-40B4-BE49-F238E27FC236}">
                      <a16:creationId xmlns:a16="http://schemas.microsoft.com/office/drawing/2014/main" id="{EF3E072D-D1B3-07D7-2C69-92F98A142C30}"/>
                    </a:ext>
                  </a:extLst>
                </p:cNvPr>
                <p:cNvGrpSpPr/>
                <p:nvPr/>
              </p:nvGrpSpPr>
              <p:grpSpPr>
                <a:xfrm>
                  <a:off x="9535348" y="2528126"/>
                  <a:ext cx="1475046" cy="459799"/>
                  <a:chOff x="9535348" y="2528126"/>
                  <a:chExt cx="1475046" cy="459799"/>
                </a:xfrm>
              </p:grpSpPr>
              <p:sp>
                <p:nvSpPr>
                  <p:cNvPr id="29" name="Freeform: Shape 28">
                    <a:extLst>
                      <a:ext uri="{FF2B5EF4-FFF2-40B4-BE49-F238E27FC236}">
                        <a16:creationId xmlns:a16="http://schemas.microsoft.com/office/drawing/2014/main" id="{87116F88-97EE-BD14-1BFD-840340B8E36C}"/>
                      </a:ext>
                    </a:extLst>
                  </p:cNvPr>
                  <p:cNvSpPr/>
                  <p:nvPr/>
                </p:nvSpPr>
                <p:spPr>
                  <a:xfrm rot="16200000">
                    <a:off x="9696677" y="2366797"/>
                    <a:ext cx="459729" cy="782388"/>
                  </a:xfrm>
                  <a:custGeom>
                    <a:avLst/>
                    <a:gdLst>
                      <a:gd name="connsiteX0" fmla="*/ 0 w 459729"/>
                      <a:gd name="connsiteY0" fmla="*/ 0 h 782388"/>
                      <a:gd name="connsiteX1" fmla="*/ 459729 w 459729"/>
                      <a:gd name="connsiteY1" fmla="*/ 0 h 782388"/>
                      <a:gd name="connsiteX2" fmla="*/ 459729 w 459729"/>
                      <a:gd name="connsiteY2" fmla="*/ 782389 h 782388"/>
                      <a:gd name="connsiteX3" fmla="*/ 0 w 459729"/>
                      <a:gd name="connsiteY3" fmla="*/ 782389 h 782388"/>
                    </a:gdLst>
                    <a:ahLst/>
                    <a:cxnLst>
                      <a:cxn ang="0">
                        <a:pos x="connsiteX0" y="connsiteY0"/>
                      </a:cxn>
                      <a:cxn ang="0">
                        <a:pos x="connsiteX1" y="connsiteY1"/>
                      </a:cxn>
                      <a:cxn ang="0">
                        <a:pos x="connsiteX2" y="connsiteY2"/>
                      </a:cxn>
                      <a:cxn ang="0">
                        <a:pos x="connsiteX3" y="connsiteY3"/>
                      </a:cxn>
                    </a:cxnLst>
                    <a:rect l="l" t="t" r="r" b="b"/>
                    <a:pathLst>
                      <a:path w="459729" h="782388">
                        <a:moveTo>
                          <a:pt x="0" y="0"/>
                        </a:moveTo>
                        <a:lnTo>
                          <a:pt x="459729" y="0"/>
                        </a:lnTo>
                        <a:lnTo>
                          <a:pt x="459729" y="782389"/>
                        </a:lnTo>
                        <a:lnTo>
                          <a:pt x="0" y="782389"/>
                        </a:lnTo>
                        <a:close/>
                      </a:path>
                    </a:pathLst>
                  </a:custGeom>
                  <a:solidFill>
                    <a:srgbClr val="66CAD8"/>
                  </a:solidFill>
                  <a:ln w="633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0DCE5EB-C15C-C336-9F18-8C4796B166C5}"/>
                      </a:ext>
                    </a:extLst>
                  </p:cNvPr>
                  <p:cNvSpPr/>
                  <p:nvPr/>
                </p:nvSpPr>
                <p:spPr>
                  <a:xfrm rot="16200000">
                    <a:off x="10173436" y="2627593"/>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8CD7E2"/>
                  </a:solidFill>
                  <a:ln w="633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E950C41-A831-DFDB-038F-6D820C889263}"/>
                      </a:ext>
                    </a:extLst>
                  </p:cNvPr>
                  <p:cNvSpPr/>
                  <p:nvPr/>
                </p:nvSpPr>
                <p:spPr>
                  <a:xfrm rot="16200000">
                    <a:off x="10411783" y="2627663"/>
                    <a:ext cx="459729" cy="260796"/>
                  </a:xfrm>
                  <a:custGeom>
                    <a:avLst/>
                    <a:gdLst>
                      <a:gd name="connsiteX0" fmla="*/ 0 w 459729"/>
                      <a:gd name="connsiteY0" fmla="*/ 0 h 260796"/>
                      <a:gd name="connsiteX1" fmla="*/ 459730 w 459729"/>
                      <a:gd name="connsiteY1" fmla="*/ 0 h 260796"/>
                      <a:gd name="connsiteX2" fmla="*/ 459730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30" y="0"/>
                        </a:lnTo>
                        <a:lnTo>
                          <a:pt x="459730" y="260796"/>
                        </a:lnTo>
                        <a:lnTo>
                          <a:pt x="0" y="260796"/>
                        </a:lnTo>
                        <a:close/>
                      </a:path>
                    </a:pathLst>
                  </a:custGeom>
                  <a:solidFill>
                    <a:srgbClr val="B3E5EC"/>
                  </a:solidFill>
                  <a:ln w="633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B75C880F-3ADA-3699-817B-031DA84A0C3D}"/>
                      </a:ext>
                    </a:extLst>
                  </p:cNvPr>
                  <p:cNvSpPr/>
                  <p:nvPr/>
                </p:nvSpPr>
                <p:spPr>
                  <a:xfrm rot="16200000">
                    <a:off x="10650131" y="2627663"/>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D8F1F5"/>
                  </a:solidFill>
                  <a:ln w="6336" cap="flat">
                    <a:no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id="{B7910ADE-9CF2-99F8-9CC0-461E2A0ACB0B}"/>
                    </a:ext>
                  </a:extLst>
                </p:cNvPr>
                <p:cNvGrpSpPr/>
                <p:nvPr/>
              </p:nvGrpSpPr>
              <p:grpSpPr>
                <a:xfrm>
                  <a:off x="9535348" y="3689741"/>
                  <a:ext cx="1475046" cy="459799"/>
                  <a:chOff x="9535348" y="3689741"/>
                  <a:chExt cx="1475046" cy="459799"/>
                </a:xfrm>
              </p:grpSpPr>
              <p:sp>
                <p:nvSpPr>
                  <p:cNvPr id="25" name="Freeform: Shape 24">
                    <a:extLst>
                      <a:ext uri="{FF2B5EF4-FFF2-40B4-BE49-F238E27FC236}">
                        <a16:creationId xmlns:a16="http://schemas.microsoft.com/office/drawing/2014/main" id="{531578F9-91BA-177E-786F-B8881BDE4067}"/>
                      </a:ext>
                    </a:extLst>
                  </p:cNvPr>
                  <p:cNvSpPr/>
                  <p:nvPr/>
                </p:nvSpPr>
                <p:spPr>
                  <a:xfrm rot="16200000">
                    <a:off x="9696677" y="3528412"/>
                    <a:ext cx="459729" cy="782388"/>
                  </a:xfrm>
                  <a:custGeom>
                    <a:avLst/>
                    <a:gdLst>
                      <a:gd name="connsiteX0" fmla="*/ 0 w 459729"/>
                      <a:gd name="connsiteY0" fmla="*/ 0 h 782388"/>
                      <a:gd name="connsiteX1" fmla="*/ 459729 w 459729"/>
                      <a:gd name="connsiteY1" fmla="*/ 0 h 782388"/>
                      <a:gd name="connsiteX2" fmla="*/ 459729 w 459729"/>
                      <a:gd name="connsiteY2" fmla="*/ 782389 h 782388"/>
                      <a:gd name="connsiteX3" fmla="*/ 0 w 459729"/>
                      <a:gd name="connsiteY3" fmla="*/ 782389 h 782388"/>
                    </a:gdLst>
                    <a:ahLst/>
                    <a:cxnLst>
                      <a:cxn ang="0">
                        <a:pos x="connsiteX0" y="connsiteY0"/>
                      </a:cxn>
                      <a:cxn ang="0">
                        <a:pos x="connsiteX1" y="connsiteY1"/>
                      </a:cxn>
                      <a:cxn ang="0">
                        <a:pos x="connsiteX2" y="connsiteY2"/>
                      </a:cxn>
                      <a:cxn ang="0">
                        <a:pos x="connsiteX3" y="connsiteY3"/>
                      </a:cxn>
                    </a:cxnLst>
                    <a:rect l="l" t="t" r="r" b="b"/>
                    <a:pathLst>
                      <a:path w="459729" h="782388">
                        <a:moveTo>
                          <a:pt x="0" y="0"/>
                        </a:moveTo>
                        <a:lnTo>
                          <a:pt x="459729" y="0"/>
                        </a:lnTo>
                        <a:lnTo>
                          <a:pt x="459729" y="782389"/>
                        </a:lnTo>
                        <a:lnTo>
                          <a:pt x="0" y="782389"/>
                        </a:lnTo>
                        <a:close/>
                      </a:path>
                    </a:pathLst>
                  </a:custGeom>
                  <a:solidFill>
                    <a:srgbClr val="004562"/>
                  </a:solidFill>
                  <a:ln w="6336"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6E196275-7DB1-D892-781C-319FEC187913}"/>
                      </a:ext>
                    </a:extLst>
                  </p:cNvPr>
                  <p:cNvSpPr/>
                  <p:nvPr/>
                </p:nvSpPr>
                <p:spPr>
                  <a:xfrm rot="16200000">
                    <a:off x="10173436" y="3789208"/>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407489"/>
                  </a:solidFill>
                  <a:ln w="633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68C0105-9DB1-F0B3-3CC0-A255893EF8B7}"/>
                      </a:ext>
                    </a:extLst>
                  </p:cNvPr>
                  <p:cNvSpPr/>
                  <p:nvPr/>
                </p:nvSpPr>
                <p:spPr>
                  <a:xfrm rot="16200000">
                    <a:off x="10411783" y="3789208"/>
                    <a:ext cx="459729" cy="260796"/>
                  </a:xfrm>
                  <a:custGeom>
                    <a:avLst/>
                    <a:gdLst>
                      <a:gd name="connsiteX0" fmla="*/ 0 w 459729"/>
                      <a:gd name="connsiteY0" fmla="*/ 0 h 260796"/>
                      <a:gd name="connsiteX1" fmla="*/ 459730 w 459729"/>
                      <a:gd name="connsiteY1" fmla="*/ 0 h 260796"/>
                      <a:gd name="connsiteX2" fmla="*/ 459730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30" y="0"/>
                        </a:lnTo>
                        <a:lnTo>
                          <a:pt x="459730" y="260796"/>
                        </a:lnTo>
                        <a:lnTo>
                          <a:pt x="0" y="260796"/>
                        </a:lnTo>
                        <a:close/>
                      </a:path>
                    </a:pathLst>
                  </a:custGeom>
                  <a:solidFill>
                    <a:srgbClr val="80A2B1"/>
                  </a:solidFill>
                  <a:ln w="633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AC8973A-287C-CF6E-1D04-481750E629D2}"/>
                      </a:ext>
                    </a:extLst>
                  </p:cNvPr>
                  <p:cNvSpPr/>
                  <p:nvPr/>
                </p:nvSpPr>
                <p:spPr>
                  <a:xfrm rot="16200000">
                    <a:off x="10650131" y="3789278"/>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BFD0D7"/>
                  </a:solidFill>
                  <a:ln w="6336"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DDDF3466-3A8F-DB57-A7F5-EC7143EC86CC}"/>
                    </a:ext>
                  </a:extLst>
                </p:cNvPr>
                <p:cNvGrpSpPr/>
                <p:nvPr/>
              </p:nvGrpSpPr>
              <p:grpSpPr>
                <a:xfrm>
                  <a:off x="9535348" y="3108968"/>
                  <a:ext cx="1474982" cy="459730"/>
                  <a:chOff x="9535348" y="3108968"/>
                  <a:chExt cx="1474982" cy="459730"/>
                </a:xfrm>
              </p:grpSpPr>
              <p:sp>
                <p:nvSpPr>
                  <p:cNvPr id="21" name="Freeform: Shape 20">
                    <a:extLst>
                      <a:ext uri="{FF2B5EF4-FFF2-40B4-BE49-F238E27FC236}">
                        <a16:creationId xmlns:a16="http://schemas.microsoft.com/office/drawing/2014/main" id="{2A4228D9-5F6F-92C2-78E4-961C7D4F0E8F}"/>
                      </a:ext>
                    </a:extLst>
                  </p:cNvPr>
                  <p:cNvSpPr/>
                  <p:nvPr/>
                </p:nvSpPr>
                <p:spPr>
                  <a:xfrm rot="16200000">
                    <a:off x="9696677" y="2947639"/>
                    <a:ext cx="459729" cy="782388"/>
                  </a:xfrm>
                  <a:custGeom>
                    <a:avLst/>
                    <a:gdLst>
                      <a:gd name="connsiteX0" fmla="*/ 0 w 459729"/>
                      <a:gd name="connsiteY0" fmla="*/ 0 h 782388"/>
                      <a:gd name="connsiteX1" fmla="*/ 459729 w 459729"/>
                      <a:gd name="connsiteY1" fmla="*/ 0 h 782388"/>
                      <a:gd name="connsiteX2" fmla="*/ 459729 w 459729"/>
                      <a:gd name="connsiteY2" fmla="*/ 782389 h 782388"/>
                      <a:gd name="connsiteX3" fmla="*/ 0 w 459729"/>
                      <a:gd name="connsiteY3" fmla="*/ 782389 h 782388"/>
                    </a:gdLst>
                    <a:ahLst/>
                    <a:cxnLst>
                      <a:cxn ang="0">
                        <a:pos x="connsiteX0" y="connsiteY0"/>
                      </a:cxn>
                      <a:cxn ang="0">
                        <a:pos x="connsiteX1" y="connsiteY1"/>
                      </a:cxn>
                      <a:cxn ang="0">
                        <a:pos x="connsiteX2" y="connsiteY2"/>
                      </a:cxn>
                      <a:cxn ang="0">
                        <a:pos x="connsiteX3" y="connsiteY3"/>
                      </a:cxn>
                    </a:cxnLst>
                    <a:rect l="l" t="t" r="r" b="b"/>
                    <a:pathLst>
                      <a:path w="459729" h="782388">
                        <a:moveTo>
                          <a:pt x="0" y="0"/>
                        </a:moveTo>
                        <a:lnTo>
                          <a:pt x="459729" y="0"/>
                        </a:lnTo>
                        <a:lnTo>
                          <a:pt x="459729" y="782389"/>
                        </a:lnTo>
                        <a:lnTo>
                          <a:pt x="0" y="782389"/>
                        </a:lnTo>
                        <a:close/>
                      </a:path>
                    </a:pathLst>
                  </a:custGeom>
                  <a:solidFill>
                    <a:srgbClr val="7F7B7A"/>
                  </a:solidFill>
                  <a:ln w="633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7A15923-0EF1-6560-C8B8-0998774DD109}"/>
                      </a:ext>
                    </a:extLst>
                  </p:cNvPr>
                  <p:cNvSpPr/>
                  <p:nvPr/>
                </p:nvSpPr>
                <p:spPr>
                  <a:xfrm rot="16200000">
                    <a:off x="10173372" y="3208436"/>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B5B3B3"/>
                  </a:solidFill>
                  <a:ln w="633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B987A68-C4A3-67E1-DCC8-6F788AA6B22A}"/>
                      </a:ext>
                    </a:extLst>
                  </p:cNvPr>
                  <p:cNvSpPr/>
                  <p:nvPr/>
                </p:nvSpPr>
                <p:spPr>
                  <a:xfrm rot="16200000">
                    <a:off x="10411720" y="3208436"/>
                    <a:ext cx="459729" cy="260796"/>
                  </a:xfrm>
                  <a:custGeom>
                    <a:avLst/>
                    <a:gdLst>
                      <a:gd name="connsiteX0" fmla="*/ 0 w 459729"/>
                      <a:gd name="connsiteY0" fmla="*/ 0 h 260796"/>
                      <a:gd name="connsiteX1" fmla="*/ 459730 w 459729"/>
                      <a:gd name="connsiteY1" fmla="*/ 0 h 260796"/>
                      <a:gd name="connsiteX2" fmla="*/ 459730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30" y="0"/>
                        </a:lnTo>
                        <a:lnTo>
                          <a:pt x="459730" y="260796"/>
                        </a:lnTo>
                        <a:lnTo>
                          <a:pt x="0" y="260796"/>
                        </a:lnTo>
                        <a:close/>
                      </a:path>
                    </a:pathLst>
                  </a:custGeom>
                  <a:solidFill>
                    <a:srgbClr val="CFCDCD"/>
                  </a:solidFill>
                  <a:ln w="633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177C059-16F9-A659-AF9B-7782DD0BD33D}"/>
                      </a:ext>
                    </a:extLst>
                  </p:cNvPr>
                  <p:cNvSpPr/>
                  <p:nvPr/>
                </p:nvSpPr>
                <p:spPr>
                  <a:xfrm rot="16200000">
                    <a:off x="10650067" y="3208436"/>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DFDEDE"/>
                  </a:solidFill>
                  <a:ln w="6336"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3369D027-46A4-DF26-F518-EA69A02FE316}"/>
                    </a:ext>
                  </a:extLst>
                </p:cNvPr>
                <p:cNvSpPr txBox="1"/>
                <p:nvPr/>
              </p:nvSpPr>
              <p:spPr>
                <a:xfrm>
                  <a:off x="9571591" y="2069005"/>
                  <a:ext cx="713056" cy="230832"/>
                </a:xfrm>
                <a:prstGeom prst="rect">
                  <a:avLst/>
                </a:prstGeom>
                <a:noFill/>
              </p:spPr>
              <p:txBody>
                <a:bodyPr wrap="square" rtlCol="0">
                  <a:spAutoFit/>
                </a:bodyPr>
                <a:lstStyle/>
                <a:p>
                  <a:pPr algn="ctr"/>
                  <a:r>
                    <a:rPr lang="en-US" sz="900" b="1" dirty="0">
                      <a:solidFill>
                        <a:schemeClr val="bg1"/>
                      </a:solidFill>
                      <a:latin typeface="Arial" panose="020B0604020202020204" pitchFamily="34" charset="0"/>
                      <a:cs typeface="Arial" panose="020B0604020202020204" pitchFamily="34" charset="0"/>
                    </a:rPr>
                    <a:t>#1193BA</a:t>
                  </a:r>
                </a:p>
              </p:txBody>
            </p:sp>
            <p:sp>
              <p:nvSpPr>
                <p:cNvPr id="18" name="TextBox 17">
                  <a:extLst>
                    <a:ext uri="{FF2B5EF4-FFF2-40B4-BE49-F238E27FC236}">
                      <a16:creationId xmlns:a16="http://schemas.microsoft.com/office/drawing/2014/main" id="{D5506E59-4594-4306-2B6E-5D6064C4C8A1}"/>
                    </a:ext>
                  </a:extLst>
                </p:cNvPr>
                <p:cNvSpPr txBox="1"/>
                <p:nvPr/>
              </p:nvSpPr>
              <p:spPr>
                <a:xfrm>
                  <a:off x="9569021" y="2650354"/>
                  <a:ext cx="713056" cy="230832"/>
                </a:xfrm>
                <a:prstGeom prst="rect">
                  <a:avLst/>
                </a:prstGeom>
                <a:noFill/>
              </p:spPr>
              <p:txBody>
                <a:bodyPr wrap="square" rtlCol="0">
                  <a:spAutoFit/>
                </a:bodyPr>
                <a:lstStyle/>
                <a:p>
                  <a:pPr algn="ctr"/>
                  <a:r>
                    <a:rPr lang="en-US" sz="900" b="1" dirty="0">
                      <a:solidFill>
                        <a:schemeClr val="bg1"/>
                      </a:solidFill>
                      <a:latin typeface="Arial" panose="020B0604020202020204" pitchFamily="34" charset="0"/>
                      <a:cs typeface="Arial" panose="020B0604020202020204" pitchFamily="34" charset="0"/>
                    </a:rPr>
                    <a:t>#66CAD8</a:t>
                  </a:r>
                </a:p>
              </p:txBody>
            </p:sp>
            <p:sp>
              <p:nvSpPr>
                <p:cNvPr id="19" name="TextBox 18">
                  <a:extLst>
                    <a:ext uri="{FF2B5EF4-FFF2-40B4-BE49-F238E27FC236}">
                      <a16:creationId xmlns:a16="http://schemas.microsoft.com/office/drawing/2014/main" id="{61C26095-E6E6-9BD2-5F5B-3612E3774885}"/>
                    </a:ext>
                  </a:extLst>
                </p:cNvPr>
                <p:cNvSpPr txBox="1"/>
                <p:nvPr/>
              </p:nvSpPr>
              <p:spPr>
                <a:xfrm>
                  <a:off x="9554336" y="3238857"/>
                  <a:ext cx="713056" cy="230832"/>
                </a:xfrm>
                <a:prstGeom prst="rect">
                  <a:avLst/>
                </a:prstGeom>
                <a:noFill/>
              </p:spPr>
              <p:txBody>
                <a:bodyPr wrap="square" rtlCol="0">
                  <a:spAutoFit/>
                </a:bodyPr>
                <a:lstStyle/>
                <a:p>
                  <a:pPr algn="ctr"/>
                  <a:r>
                    <a:rPr lang="en-US" sz="900" b="1" dirty="0">
                      <a:solidFill>
                        <a:schemeClr val="bg1"/>
                      </a:solidFill>
                      <a:latin typeface="Arial" panose="020B0604020202020204" pitchFamily="34" charset="0"/>
                      <a:cs typeface="Arial" panose="020B0604020202020204" pitchFamily="34" charset="0"/>
                    </a:rPr>
                    <a:t>#7F7B7A</a:t>
                  </a:r>
                </a:p>
              </p:txBody>
            </p:sp>
            <p:sp>
              <p:nvSpPr>
                <p:cNvPr id="20" name="TextBox 19">
                  <a:extLst>
                    <a:ext uri="{FF2B5EF4-FFF2-40B4-BE49-F238E27FC236}">
                      <a16:creationId xmlns:a16="http://schemas.microsoft.com/office/drawing/2014/main" id="{A10C155A-A625-4D49-C171-038016A5A5D5}"/>
                    </a:ext>
                  </a:extLst>
                </p:cNvPr>
                <p:cNvSpPr txBox="1"/>
                <p:nvPr/>
              </p:nvSpPr>
              <p:spPr>
                <a:xfrm>
                  <a:off x="9540993" y="3816593"/>
                  <a:ext cx="713056" cy="230832"/>
                </a:xfrm>
                <a:prstGeom prst="rect">
                  <a:avLst/>
                </a:prstGeom>
                <a:noFill/>
              </p:spPr>
              <p:txBody>
                <a:bodyPr wrap="square" rtlCol="0">
                  <a:spAutoFit/>
                </a:bodyPr>
                <a:lstStyle/>
                <a:p>
                  <a:pPr algn="ctr"/>
                  <a:r>
                    <a:rPr lang="en-US" sz="900" b="1" dirty="0">
                      <a:solidFill>
                        <a:schemeClr val="bg1"/>
                      </a:solidFill>
                      <a:latin typeface="Arial" panose="020B0604020202020204" pitchFamily="34" charset="0"/>
                      <a:cs typeface="Arial" panose="020B0604020202020204" pitchFamily="34" charset="0"/>
                    </a:rPr>
                    <a:t>#004562</a:t>
                  </a:r>
                </a:p>
              </p:txBody>
            </p:sp>
          </p:grpSp>
        </p:grpSp>
      </p:grpSp>
      <p:sp>
        <p:nvSpPr>
          <p:cNvPr id="57" name="Content Placeholder 3">
            <a:extLst>
              <a:ext uri="{FF2B5EF4-FFF2-40B4-BE49-F238E27FC236}">
                <a16:creationId xmlns:a16="http://schemas.microsoft.com/office/drawing/2014/main" id="{6C349921-9700-144C-C7BA-E5F4C405875E}"/>
              </a:ext>
            </a:extLst>
          </p:cNvPr>
          <p:cNvSpPr txBox="1">
            <a:spLocks/>
          </p:cNvSpPr>
          <p:nvPr/>
        </p:nvSpPr>
        <p:spPr>
          <a:xfrm>
            <a:off x="679626" y="1681692"/>
            <a:ext cx="10560005" cy="5039784"/>
          </a:xfrm>
          <a:prstGeom prst="rect">
            <a:avLst/>
          </a:prstGeom>
        </p:spPr>
        <p:txBody>
          <a:bodyPr/>
          <a:lstStyle>
            <a:lvl1pPr marL="274320" indent="-274320" algn="l" defTabSz="914400" rtl="0" eaLnBrk="1" latinLnBrk="0" hangingPunct="1">
              <a:lnSpc>
                <a:spcPct val="110000"/>
              </a:lnSpc>
              <a:spcBef>
                <a:spcPts val="1800"/>
              </a:spcBef>
              <a:buClr>
                <a:srgbClr val="66CAD8"/>
              </a:buClr>
              <a:buFont typeface="Georgia" panose="02040502050405020303" pitchFamily="18" charset="0"/>
              <a:buChar char="•"/>
              <a:defRPr sz="2400" kern="1200">
                <a:solidFill>
                  <a:schemeClr val="tx1"/>
                </a:solidFill>
                <a:latin typeface="+mn-lt"/>
                <a:ea typeface="+mn-ea"/>
                <a:cs typeface="+mn-cs"/>
              </a:defRPr>
            </a:lvl1pPr>
            <a:lvl2pPr marL="822960" indent="-365760" algn="l" defTabSz="914400" rtl="0" eaLnBrk="1" latinLnBrk="0" hangingPunct="1">
              <a:lnSpc>
                <a:spcPct val="110000"/>
              </a:lnSpc>
              <a:spcBef>
                <a:spcPts val="900"/>
              </a:spcBef>
              <a:buClr>
                <a:srgbClr val="979493"/>
              </a:buClr>
              <a:buFont typeface="Raleway Medium" pitchFamily="2" charset="0"/>
              <a:buChar char="—"/>
              <a:defRPr sz="1800" kern="1200" baseline="0">
                <a:solidFill>
                  <a:srgbClr val="7F7B7A"/>
                </a:solidFill>
                <a:latin typeface="+mn-lt"/>
                <a:ea typeface="+mn-ea"/>
                <a:cs typeface="+mn-cs"/>
              </a:defRPr>
            </a:lvl2pPr>
            <a:lvl3pPr marL="1280160" indent="-228600" algn="l" defTabSz="914400" rtl="0" eaLnBrk="1" latinLnBrk="0" hangingPunct="1">
              <a:lnSpc>
                <a:spcPct val="110000"/>
              </a:lnSpc>
              <a:spcBef>
                <a:spcPts val="900"/>
              </a:spcBef>
              <a:buFont typeface="Georgia" panose="02040502050405020303" pitchFamily="18" charset="0"/>
              <a:buChar char="•"/>
              <a:defRPr sz="1600" kern="1200">
                <a:solidFill>
                  <a:srgbClr val="7F7B7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Scope of Work in development anticipating Environmental Impact Report (EIR) preparation covering project construction, operations, and maintenance </a:t>
            </a:r>
          </a:p>
          <a:p>
            <a:pPr lvl="1"/>
            <a:r>
              <a:rPr lang="en-US" dirty="0">
                <a:solidFill>
                  <a:schemeClr val="bg2">
                    <a:lumMod val="50000"/>
                  </a:schemeClr>
                </a:solidFill>
              </a:rPr>
              <a:t>Will include multiple opportunities for public and agency input during process</a:t>
            </a:r>
          </a:p>
          <a:p>
            <a:pPr lvl="1"/>
            <a:r>
              <a:rPr lang="en-US" dirty="0">
                <a:solidFill>
                  <a:schemeClr val="bg2">
                    <a:lumMod val="50000"/>
                  </a:schemeClr>
                </a:solidFill>
              </a:rPr>
              <a:t>Initial work to:</a:t>
            </a:r>
          </a:p>
          <a:p>
            <a:pPr lvl="2"/>
            <a:r>
              <a:rPr lang="en-US" dirty="0">
                <a:solidFill>
                  <a:schemeClr val="bg2">
                    <a:lumMod val="50000"/>
                  </a:schemeClr>
                </a:solidFill>
              </a:rPr>
              <a:t>Clarify New Eel-Russian Facility Project Description and Objectives </a:t>
            </a:r>
          </a:p>
          <a:p>
            <a:pPr lvl="2"/>
            <a:r>
              <a:rPr lang="en-US" dirty="0">
                <a:solidFill>
                  <a:schemeClr val="bg2">
                    <a:lumMod val="50000"/>
                  </a:schemeClr>
                </a:solidFill>
              </a:rPr>
              <a:t>Distinguish from PG&amp;E project</a:t>
            </a:r>
          </a:p>
          <a:p>
            <a:pPr lvl="2"/>
            <a:r>
              <a:rPr lang="en-US" dirty="0">
                <a:solidFill>
                  <a:schemeClr val="bg2">
                    <a:lumMod val="50000"/>
                  </a:schemeClr>
                </a:solidFill>
              </a:rPr>
              <a:t>Identify future diversion scenarios</a:t>
            </a:r>
          </a:p>
          <a:p>
            <a:pPr lvl="1"/>
            <a:r>
              <a:rPr lang="en-US" dirty="0">
                <a:solidFill>
                  <a:schemeClr val="bg2">
                    <a:lumMod val="50000"/>
                  </a:schemeClr>
                </a:solidFill>
              </a:rPr>
              <a:t>Organize, synthesize existing information and identify studies needed for environmental compliance</a:t>
            </a:r>
          </a:p>
          <a:p>
            <a:pPr lvl="1"/>
            <a:r>
              <a:rPr lang="en-US" dirty="0">
                <a:solidFill>
                  <a:schemeClr val="bg2">
                    <a:lumMod val="50000"/>
                  </a:schemeClr>
                </a:solidFill>
              </a:rPr>
              <a:t>Technical analyses for hydrology, biological resources, cultural resources, recreation, agriculture, others</a:t>
            </a:r>
          </a:p>
          <a:p>
            <a:pPr lvl="1"/>
            <a:r>
              <a:rPr lang="en-US" dirty="0">
                <a:solidFill>
                  <a:schemeClr val="bg2">
                    <a:lumMod val="50000"/>
                  </a:schemeClr>
                </a:solidFill>
              </a:rPr>
              <a:t>Project-specific and cumulative effects</a:t>
            </a:r>
          </a:p>
          <a:p>
            <a:pPr lvl="2"/>
            <a:endParaRPr lang="en-US" dirty="0"/>
          </a:p>
        </p:txBody>
      </p:sp>
    </p:spTree>
    <p:extLst>
      <p:ext uri="{BB962C8B-B14F-4D97-AF65-F5344CB8AC3E}">
        <p14:creationId xmlns:p14="http://schemas.microsoft.com/office/powerpoint/2010/main" val="382039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487BC-7AF5-B897-EE24-E224744CBA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5006D-35CE-B616-04DB-FAF2E320AED8}"/>
              </a:ext>
            </a:extLst>
          </p:cNvPr>
          <p:cNvSpPr>
            <a:spLocks noGrp="1"/>
          </p:cNvSpPr>
          <p:nvPr>
            <p:ph type="title"/>
          </p:nvPr>
        </p:nvSpPr>
        <p:spPr>
          <a:xfrm>
            <a:off x="639878" y="364852"/>
            <a:ext cx="9448800" cy="757989"/>
          </a:xfrm>
        </p:spPr>
        <p:txBody>
          <a:bodyPr/>
          <a:lstStyle/>
          <a:p>
            <a:r>
              <a:rPr lang="en-US" dirty="0"/>
              <a:t>New Eel-Russian Facility CEQA Process</a:t>
            </a:r>
          </a:p>
        </p:txBody>
      </p:sp>
      <p:sp>
        <p:nvSpPr>
          <p:cNvPr id="4" name="Slide Number Placeholder 3">
            <a:extLst>
              <a:ext uri="{FF2B5EF4-FFF2-40B4-BE49-F238E27FC236}">
                <a16:creationId xmlns:a16="http://schemas.microsoft.com/office/drawing/2014/main" id="{D8384541-02AE-73F5-0838-9C18281D81B5}"/>
              </a:ext>
            </a:extLst>
          </p:cNvPr>
          <p:cNvSpPr>
            <a:spLocks noGrp="1"/>
          </p:cNvSpPr>
          <p:nvPr>
            <p:ph type="sldNum" sz="quarter" idx="11"/>
          </p:nvPr>
        </p:nvSpPr>
        <p:spPr>
          <a:xfrm>
            <a:off x="11594373" y="6523068"/>
            <a:ext cx="597627" cy="19840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EC83226-2A6D-4B6E-9481-848EDDF373C2}" type="slidenum">
              <a:rPr lang="en-US" smtClean="0"/>
              <a:pPr/>
              <a:t>14</a:t>
            </a:fld>
            <a:endParaRPr lang="en-US" dirty="0"/>
          </a:p>
        </p:txBody>
      </p:sp>
      <p:sp>
        <p:nvSpPr>
          <p:cNvPr id="5" name="TextBox 4">
            <a:extLst>
              <a:ext uri="{FF2B5EF4-FFF2-40B4-BE49-F238E27FC236}">
                <a16:creationId xmlns:a16="http://schemas.microsoft.com/office/drawing/2014/main" id="{7F2445C2-A8BD-2D74-10BE-A7AFBC316314}"/>
              </a:ext>
            </a:extLst>
          </p:cNvPr>
          <p:cNvSpPr txBox="1"/>
          <p:nvPr/>
        </p:nvSpPr>
        <p:spPr>
          <a:xfrm>
            <a:off x="12506309" y="5674016"/>
            <a:ext cx="3477369" cy="584775"/>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Use Eyedropper to incorporate these colors:</a:t>
            </a:r>
          </a:p>
          <a:p>
            <a:r>
              <a:rPr lang="en-US" sz="800" dirty="0">
                <a:latin typeface="Arial" panose="020B0604020202020204" pitchFamily="34" charset="0"/>
                <a:cs typeface="Arial" panose="020B0604020202020204" pitchFamily="34" charset="0"/>
              </a:rPr>
              <a:t>Select shape/text;</a:t>
            </a:r>
          </a:p>
          <a:p>
            <a:r>
              <a:rPr lang="en-US" sz="800" dirty="0">
                <a:latin typeface="Arial" panose="020B0604020202020204" pitchFamily="34" charset="0"/>
                <a:cs typeface="Arial" panose="020B0604020202020204" pitchFamily="34" charset="0"/>
              </a:rPr>
              <a:t>Under Shape Format tab, click Shape Fill, choose Eyedropper;</a:t>
            </a:r>
          </a:p>
          <a:p>
            <a:r>
              <a:rPr lang="en-US" sz="800" dirty="0">
                <a:latin typeface="Arial" panose="020B0604020202020204" pitchFamily="34" charset="0"/>
                <a:cs typeface="Arial" panose="020B0604020202020204" pitchFamily="34" charset="0"/>
              </a:rPr>
              <a:t>With eyedropper, click on color you’d like to match</a:t>
            </a:r>
          </a:p>
        </p:txBody>
      </p:sp>
      <p:grpSp>
        <p:nvGrpSpPr>
          <p:cNvPr id="6" name="Group 5">
            <a:extLst>
              <a:ext uri="{FF2B5EF4-FFF2-40B4-BE49-F238E27FC236}">
                <a16:creationId xmlns:a16="http://schemas.microsoft.com/office/drawing/2014/main" id="{5E4060EE-343C-B969-65F9-34DF69561180}"/>
              </a:ext>
            </a:extLst>
          </p:cNvPr>
          <p:cNvGrpSpPr/>
          <p:nvPr/>
        </p:nvGrpSpPr>
        <p:grpSpPr>
          <a:xfrm>
            <a:off x="12506310" y="823212"/>
            <a:ext cx="3233382" cy="4726221"/>
            <a:chOff x="9485667" y="1160039"/>
            <a:chExt cx="3233382" cy="4726221"/>
          </a:xfrm>
        </p:grpSpPr>
        <p:grpSp>
          <p:nvGrpSpPr>
            <p:cNvPr id="7" name="Group 6">
              <a:extLst>
                <a:ext uri="{FF2B5EF4-FFF2-40B4-BE49-F238E27FC236}">
                  <a16:creationId xmlns:a16="http://schemas.microsoft.com/office/drawing/2014/main" id="{135A25E0-1DCC-086B-FABA-BE48FEB3DBAF}"/>
                </a:ext>
              </a:extLst>
            </p:cNvPr>
            <p:cNvGrpSpPr/>
            <p:nvPr/>
          </p:nvGrpSpPr>
          <p:grpSpPr>
            <a:xfrm>
              <a:off x="9485667" y="1160039"/>
              <a:ext cx="3233382" cy="4726221"/>
              <a:chOff x="1816506" y="1351768"/>
              <a:chExt cx="3233382" cy="4726221"/>
            </a:xfrm>
          </p:grpSpPr>
          <p:sp>
            <p:nvSpPr>
              <p:cNvPr id="43" name="TextBox 42">
                <a:extLst>
                  <a:ext uri="{FF2B5EF4-FFF2-40B4-BE49-F238E27FC236}">
                    <a16:creationId xmlns:a16="http://schemas.microsoft.com/office/drawing/2014/main" id="{53EE0BBD-7732-1C2E-E5C3-57CA741B46BD}"/>
                  </a:ext>
                </a:extLst>
              </p:cNvPr>
              <p:cNvSpPr txBox="1"/>
              <p:nvPr/>
            </p:nvSpPr>
            <p:spPr>
              <a:xfrm>
                <a:off x="1816506" y="1351768"/>
                <a:ext cx="3175287" cy="400110"/>
              </a:xfrm>
              <a:prstGeom prst="rect">
                <a:avLst/>
              </a:prstGeom>
              <a:noFill/>
            </p:spPr>
            <p:txBody>
              <a:bodyPr wrap="square" rtlCol="0">
                <a:spAutoFit/>
              </a:bodyPr>
              <a:lstStyle/>
              <a:p>
                <a:r>
                  <a:rPr lang="en-US" sz="2000" b="1" dirty="0"/>
                  <a:t>ESA PowerPoint Colors</a:t>
                </a:r>
              </a:p>
            </p:txBody>
          </p:sp>
          <p:grpSp>
            <p:nvGrpSpPr>
              <p:cNvPr id="44" name="Group 43">
                <a:extLst>
                  <a:ext uri="{FF2B5EF4-FFF2-40B4-BE49-F238E27FC236}">
                    <a16:creationId xmlns:a16="http://schemas.microsoft.com/office/drawing/2014/main" id="{37CFE536-EE67-7613-3D02-9E5B260A3B4D}"/>
                  </a:ext>
                </a:extLst>
              </p:cNvPr>
              <p:cNvGrpSpPr/>
              <p:nvPr/>
            </p:nvGrpSpPr>
            <p:grpSpPr>
              <a:xfrm>
                <a:off x="3480619" y="2117434"/>
                <a:ext cx="1569269" cy="3960555"/>
                <a:chOff x="3480619" y="2117434"/>
                <a:chExt cx="1569269" cy="3960555"/>
              </a:xfrm>
            </p:grpSpPr>
            <p:sp>
              <p:nvSpPr>
                <p:cNvPr id="45" name="TextBox 44">
                  <a:extLst>
                    <a:ext uri="{FF2B5EF4-FFF2-40B4-BE49-F238E27FC236}">
                      <a16:creationId xmlns:a16="http://schemas.microsoft.com/office/drawing/2014/main" id="{2C00250A-1A7B-DF41-BA06-8272BDF9B463}"/>
                    </a:ext>
                  </a:extLst>
                </p:cNvPr>
                <p:cNvSpPr txBox="1"/>
                <p:nvPr/>
              </p:nvSpPr>
              <p:spPr>
                <a:xfrm>
                  <a:off x="3568578" y="2900983"/>
                  <a:ext cx="1359328" cy="707886"/>
                </a:xfrm>
                <a:prstGeom prst="rect">
                  <a:avLst/>
                </a:prstGeom>
                <a:noFill/>
              </p:spPr>
              <p:txBody>
                <a:bodyPr wrap="square" rtlCol="0">
                  <a:spAutoFit/>
                </a:bodyPr>
                <a:lstStyle/>
                <a:p>
                  <a:r>
                    <a:rPr lang="en-US" sz="1000" dirty="0"/>
                    <a:t>The primary colors are the main colors that should be used in our presentations.</a:t>
                  </a:r>
                </a:p>
              </p:txBody>
            </p:sp>
            <p:cxnSp>
              <p:nvCxnSpPr>
                <p:cNvPr id="46" name="Straight Connector 45">
                  <a:extLst>
                    <a:ext uri="{FF2B5EF4-FFF2-40B4-BE49-F238E27FC236}">
                      <a16:creationId xmlns:a16="http://schemas.microsoft.com/office/drawing/2014/main" id="{466D66B1-47E5-7970-0CBD-974D9EDAAE8E}"/>
                    </a:ext>
                  </a:extLst>
                </p:cNvPr>
                <p:cNvCxnSpPr>
                  <a:cxnSpLocks/>
                </p:cNvCxnSpPr>
                <p:nvPr/>
              </p:nvCxnSpPr>
              <p:spPr>
                <a:xfrm>
                  <a:off x="3480619" y="2117434"/>
                  <a:ext cx="0" cy="2223766"/>
                </a:xfrm>
                <a:prstGeom prst="line">
                  <a:avLst/>
                </a:prstGeom>
                <a:ln w="9525">
                  <a:solidFill>
                    <a:srgbClr val="979493"/>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0388E83-4E15-41C7-0EC5-AB8D5EBA9B89}"/>
                    </a:ext>
                  </a:extLst>
                </p:cNvPr>
                <p:cNvSpPr txBox="1"/>
                <p:nvPr/>
              </p:nvSpPr>
              <p:spPr>
                <a:xfrm>
                  <a:off x="3568578" y="4908438"/>
                  <a:ext cx="1481310" cy="1169551"/>
                </a:xfrm>
                <a:prstGeom prst="rect">
                  <a:avLst/>
                </a:prstGeom>
                <a:noFill/>
              </p:spPr>
              <p:txBody>
                <a:bodyPr wrap="square" rtlCol="0">
                  <a:spAutoFit/>
                </a:bodyPr>
                <a:lstStyle/>
                <a:p>
                  <a:r>
                    <a:rPr lang="en-US" sz="1000" dirty="0"/>
                    <a:t>These colors act as a complementary color palette to the primary colors. When used they should not consist of more than 20% of the overall design.</a:t>
                  </a:r>
                </a:p>
              </p:txBody>
            </p:sp>
            <p:cxnSp>
              <p:nvCxnSpPr>
                <p:cNvPr id="48" name="Straight Connector 47">
                  <a:extLst>
                    <a:ext uri="{FF2B5EF4-FFF2-40B4-BE49-F238E27FC236}">
                      <a16:creationId xmlns:a16="http://schemas.microsoft.com/office/drawing/2014/main" id="{1B8264C3-FEAD-EFD8-1344-2456126788AD}"/>
                    </a:ext>
                  </a:extLst>
                </p:cNvPr>
                <p:cNvCxnSpPr>
                  <a:cxnSpLocks/>
                </p:cNvCxnSpPr>
                <p:nvPr/>
              </p:nvCxnSpPr>
              <p:spPr>
                <a:xfrm>
                  <a:off x="3480619" y="4984516"/>
                  <a:ext cx="0" cy="987902"/>
                </a:xfrm>
                <a:prstGeom prst="line">
                  <a:avLst/>
                </a:prstGeom>
                <a:ln w="9525">
                  <a:solidFill>
                    <a:srgbClr val="979493"/>
                  </a:solidFill>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C92AEE6E-F41D-7851-87A9-7D80A40EF01C}"/>
                </a:ext>
              </a:extLst>
            </p:cNvPr>
            <p:cNvGrpSpPr/>
            <p:nvPr/>
          </p:nvGrpSpPr>
          <p:grpSpPr>
            <a:xfrm>
              <a:off x="9493042" y="1612925"/>
              <a:ext cx="1517352" cy="4167764"/>
              <a:chOff x="9493042" y="1612925"/>
              <a:chExt cx="1517352" cy="4167764"/>
            </a:xfrm>
          </p:grpSpPr>
          <p:sp>
            <p:nvSpPr>
              <p:cNvPr id="9" name="TextBox 8">
                <a:extLst>
                  <a:ext uri="{FF2B5EF4-FFF2-40B4-BE49-F238E27FC236}">
                    <a16:creationId xmlns:a16="http://schemas.microsoft.com/office/drawing/2014/main" id="{121AB35B-0B99-54D0-E356-64428B488C5B}"/>
                  </a:ext>
                </a:extLst>
              </p:cNvPr>
              <p:cNvSpPr txBox="1"/>
              <p:nvPr/>
            </p:nvSpPr>
            <p:spPr>
              <a:xfrm>
                <a:off x="9493042" y="1612925"/>
                <a:ext cx="1507230" cy="276999"/>
              </a:xfrm>
              <a:prstGeom prst="rect">
                <a:avLst/>
              </a:prstGeom>
              <a:noFill/>
            </p:spPr>
            <p:txBody>
              <a:bodyPr wrap="square" rtlCol="0">
                <a:spAutoFit/>
              </a:bodyPr>
              <a:lstStyle/>
              <a:p>
                <a:r>
                  <a:rPr lang="en-US" sz="1200" dirty="0"/>
                  <a:t>PRIMARY</a:t>
                </a:r>
              </a:p>
            </p:txBody>
          </p:sp>
          <p:sp>
            <p:nvSpPr>
              <p:cNvPr id="10" name="TextBox 9">
                <a:extLst>
                  <a:ext uri="{FF2B5EF4-FFF2-40B4-BE49-F238E27FC236}">
                    <a16:creationId xmlns:a16="http://schemas.microsoft.com/office/drawing/2014/main" id="{4B3FB28D-0549-3D2C-0133-93866BF71E3C}"/>
                  </a:ext>
                </a:extLst>
              </p:cNvPr>
              <p:cNvSpPr txBox="1"/>
              <p:nvPr/>
            </p:nvSpPr>
            <p:spPr>
              <a:xfrm>
                <a:off x="9493042" y="4444729"/>
                <a:ext cx="1507230" cy="276999"/>
              </a:xfrm>
              <a:prstGeom prst="rect">
                <a:avLst/>
              </a:prstGeom>
              <a:noFill/>
            </p:spPr>
            <p:txBody>
              <a:bodyPr wrap="square" rtlCol="0">
                <a:spAutoFit/>
              </a:bodyPr>
              <a:lstStyle/>
              <a:p>
                <a:r>
                  <a:rPr lang="en-US" sz="1200" dirty="0"/>
                  <a:t>USE SPARINGLY</a:t>
                </a:r>
              </a:p>
            </p:txBody>
          </p:sp>
          <p:grpSp>
            <p:nvGrpSpPr>
              <p:cNvPr id="11" name="Group 10">
                <a:extLst>
                  <a:ext uri="{FF2B5EF4-FFF2-40B4-BE49-F238E27FC236}">
                    <a16:creationId xmlns:a16="http://schemas.microsoft.com/office/drawing/2014/main" id="{A045F611-EB9B-31FF-4495-DA7F424B5C84}"/>
                  </a:ext>
                </a:extLst>
              </p:cNvPr>
              <p:cNvGrpSpPr/>
              <p:nvPr/>
            </p:nvGrpSpPr>
            <p:grpSpPr>
              <a:xfrm>
                <a:off x="9586943" y="4792788"/>
                <a:ext cx="1399443" cy="987901"/>
                <a:chOff x="9586943" y="4792788"/>
                <a:chExt cx="1399443" cy="987901"/>
              </a:xfrm>
            </p:grpSpPr>
            <p:sp>
              <p:nvSpPr>
                <p:cNvPr id="37" name="Freeform: Shape 36">
                  <a:extLst>
                    <a:ext uri="{FF2B5EF4-FFF2-40B4-BE49-F238E27FC236}">
                      <a16:creationId xmlns:a16="http://schemas.microsoft.com/office/drawing/2014/main" id="{CCF4B673-B4DF-9CD3-1D69-710AFB41923B}"/>
                    </a:ext>
                  </a:extLst>
                </p:cNvPr>
                <p:cNvSpPr/>
                <p:nvPr/>
              </p:nvSpPr>
              <p:spPr>
                <a:xfrm rot="16200000">
                  <a:off x="10519814" y="4600536"/>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8FCEA5"/>
                </a:solidFill>
                <a:ln w="633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15377B1-58A5-B450-AE09-EBB457AE6AB1}"/>
                    </a:ext>
                  </a:extLst>
                </p:cNvPr>
                <p:cNvSpPr/>
                <p:nvPr/>
              </p:nvSpPr>
              <p:spPr>
                <a:xfrm rot="16200000">
                  <a:off x="9779195" y="4600536"/>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00A79D"/>
                </a:solidFill>
                <a:ln w="633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CA8AFBD-E624-DC7E-A778-45545FA2C9DC}"/>
                    </a:ext>
                  </a:extLst>
                </p:cNvPr>
                <p:cNvSpPr/>
                <p:nvPr/>
              </p:nvSpPr>
              <p:spPr>
                <a:xfrm rot="16200000">
                  <a:off x="9779195" y="5314117"/>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F58357"/>
                </a:solidFill>
                <a:ln w="633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E85C77F-9014-F56E-9A94-CEFA04AB1E94}"/>
                    </a:ext>
                  </a:extLst>
                </p:cNvPr>
                <p:cNvSpPr/>
                <p:nvPr/>
              </p:nvSpPr>
              <p:spPr>
                <a:xfrm rot="16200000">
                  <a:off x="10519750" y="4955468"/>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F15B67"/>
                </a:solidFill>
                <a:ln w="633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61C6E8E-5C33-C67F-2809-D4588D1DC768}"/>
                    </a:ext>
                  </a:extLst>
                </p:cNvPr>
                <p:cNvSpPr/>
                <p:nvPr/>
              </p:nvSpPr>
              <p:spPr>
                <a:xfrm rot="16200000">
                  <a:off x="9779195" y="4957357"/>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007AA5"/>
                </a:solidFill>
                <a:ln w="633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F5C8912-6B4D-99AE-B4A9-708A87EF0BC4}"/>
                    </a:ext>
                  </a:extLst>
                </p:cNvPr>
                <p:cNvSpPr/>
                <p:nvPr/>
              </p:nvSpPr>
              <p:spPr>
                <a:xfrm rot="16200000">
                  <a:off x="10519814" y="5314117"/>
                  <a:ext cx="274320" cy="658824"/>
                </a:xfrm>
                <a:custGeom>
                  <a:avLst/>
                  <a:gdLst>
                    <a:gd name="connsiteX0" fmla="*/ 0 w 348432"/>
                    <a:gd name="connsiteY0" fmla="*/ 0 h 658824"/>
                    <a:gd name="connsiteX1" fmla="*/ 348433 w 348432"/>
                    <a:gd name="connsiteY1" fmla="*/ 0 h 658824"/>
                    <a:gd name="connsiteX2" fmla="*/ 348433 w 348432"/>
                    <a:gd name="connsiteY2" fmla="*/ 658825 h 658824"/>
                    <a:gd name="connsiteX3" fmla="*/ 0 w 348432"/>
                    <a:gd name="connsiteY3" fmla="*/ 658825 h 658824"/>
                  </a:gdLst>
                  <a:ahLst/>
                  <a:cxnLst>
                    <a:cxn ang="0">
                      <a:pos x="connsiteX0" y="connsiteY0"/>
                    </a:cxn>
                    <a:cxn ang="0">
                      <a:pos x="connsiteX1" y="connsiteY1"/>
                    </a:cxn>
                    <a:cxn ang="0">
                      <a:pos x="connsiteX2" y="connsiteY2"/>
                    </a:cxn>
                    <a:cxn ang="0">
                      <a:pos x="connsiteX3" y="connsiteY3"/>
                    </a:cxn>
                  </a:cxnLst>
                  <a:rect l="l" t="t" r="r" b="b"/>
                  <a:pathLst>
                    <a:path w="348432" h="658824">
                      <a:moveTo>
                        <a:pt x="0" y="0"/>
                      </a:moveTo>
                      <a:lnTo>
                        <a:pt x="348433" y="0"/>
                      </a:lnTo>
                      <a:lnTo>
                        <a:pt x="348433" y="658825"/>
                      </a:lnTo>
                      <a:lnTo>
                        <a:pt x="0" y="658825"/>
                      </a:lnTo>
                      <a:close/>
                    </a:path>
                  </a:pathLst>
                </a:custGeom>
                <a:solidFill>
                  <a:srgbClr val="F9A134"/>
                </a:solidFill>
                <a:ln w="6336"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67EEF2DD-8546-4610-93BF-706FB6F1CB85}"/>
                  </a:ext>
                </a:extLst>
              </p:cNvPr>
              <p:cNvGrpSpPr/>
              <p:nvPr/>
            </p:nvGrpSpPr>
            <p:grpSpPr>
              <a:xfrm>
                <a:off x="9535348" y="1947354"/>
                <a:ext cx="1475046" cy="2202186"/>
                <a:chOff x="9535348" y="1947354"/>
                <a:chExt cx="1475046" cy="2202186"/>
              </a:xfrm>
            </p:grpSpPr>
            <p:grpSp>
              <p:nvGrpSpPr>
                <p:cNvPr id="13" name="Group 12">
                  <a:extLst>
                    <a:ext uri="{FF2B5EF4-FFF2-40B4-BE49-F238E27FC236}">
                      <a16:creationId xmlns:a16="http://schemas.microsoft.com/office/drawing/2014/main" id="{1D476C21-FDD3-6862-A797-739ECEE4A0B0}"/>
                    </a:ext>
                  </a:extLst>
                </p:cNvPr>
                <p:cNvGrpSpPr/>
                <p:nvPr/>
              </p:nvGrpSpPr>
              <p:grpSpPr>
                <a:xfrm>
                  <a:off x="9535348" y="1947354"/>
                  <a:ext cx="1475046" cy="459729"/>
                  <a:chOff x="9535348" y="1947354"/>
                  <a:chExt cx="1475046" cy="459729"/>
                </a:xfrm>
              </p:grpSpPr>
              <p:sp>
                <p:nvSpPr>
                  <p:cNvPr id="33" name="Freeform: Shape 32">
                    <a:extLst>
                      <a:ext uri="{FF2B5EF4-FFF2-40B4-BE49-F238E27FC236}">
                        <a16:creationId xmlns:a16="http://schemas.microsoft.com/office/drawing/2014/main" id="{34E17DD1-3029-A699-A36C-E40BBBEB6AF5}"/>
                      </a:ext>
                    </a:extLst>
                  </p:cNvPr>
                  <p:cNvSpPr/>
                  <p:nvPr/>
                </p:nvSpPr>
                <p:spPr>
                  <a:xfrm rot="16200000">
                    <a:off x="9696677" y="1786025"/>
                    <a:ext cx="459729" cy="782388"/>
                  </a:xfrm>
                  <a:custGeom>
                    <a:avLst/>
                    <a:gdLst>
                      <a:gd name="connsiteX0" fmla="*/ 0 w 459729"/>
                      <a:gd name="connsiteY0" fmla="*/ 0 h 782388"/>
                      <a:gd name="connsiteX1" fmla="*/ 459729 w 459729"/>
                      <a:gd name="connsiteY1" fmla="*/ 0 h 782388"/>
                      <a:gd name="connsiteX2" fmla="*/ 459729 w 459729"/>
                      <a:gd name="connsiteY2" fmla="*/ 782389 h 782388"/>
                      <a:gd name="connsiteX3" fmla="*/ 0 w 459729"/>
                      <a:gd name="connsiteY3" fmla="*/ 782389 h 782388"/>
                    </a:gdLst>
                    <a:ahLst/>
                    <a:cxnLst>
                      <a:cxn ang="0">
                        <a:pos x="connsiteX0" y="connsiteY0"/>
                      </a:cxn>
                      <a:cxn ang="0">
                        <a:pos x="connsiteX1" y="connsiteY1"/>
                      </a:cxn>
                      <a:cxn ang="0">
                        <a:pos x="connsiteX2" y="connsiteY2"/>
                      </a:cxn>
                      <a:cxn ang="0">
                        <a:pos x="connsiteX3" y="connsiteY3"/>
                      </a:cxn>
                    </a:cxnLst>
                    <a:rect l="l" t="t" r="r" b="b"/>
                    <a:pathLst>
                      <a:path w="459729" h="782388">
                        <a:moveTo>
                          <a:pt x="0" y="0"/>
                        </a:moveTo>
                        <a:lnTo>
                          <a:pt x="459729" y="0"/>
                        </a:lnTo>
                        <a:lnTo>
                          <a:pt x="459729" y="782389"/>
                        </a:lnTo>
                        <a:lnTo>
                          <a:pt x="0" y="782389"/>
                        </a:lnTo>
                        <a:close/>
                      </a:path>
                    </a:pathLst>
                  </a:custGeom>
                  <a:solidFill>
                    <a:srgbClr val="1193BA"/>
                  </a:solidFill>
                  <a:ln w="633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B15FF50-ABD8-83C9-A0B9-B182F29E3944}"/>
                      </a:ext>
                    </a:extLst>
                  </p:cNvPr>
                  <p:cNvSpPr/>
                  <p:nvPr/>
                </p:nvSpPr>
                <p:spPr>
                  <a:xfrm rot="16200000">
                    <a:off x="10173436" y="2046821"/>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4DAECB"/>
                  </a:solidFill>
                  <a:ln w="633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82B358E-70B7-4418-3077-A98C143F53E2}"/>
                      </a:ext>
                    </a:extLst>
                  </p:cNvPr>
                  <p:cNvSpPr/>
                  <p:nvPr/>
                </p:nvSpPr>
                <p:spPr>
                  <a:xfrm rot="16200000">
                    <a:off x="10411783" y="2046821"/>
                    <a:ext cx="459729" cy="260796"/>
                  </a:xfrm>
                  <a:custGeom>
                    <a:avLst/>
                    <a:gdLst>
                      <a:gd name="connsiteX0" fmla="*/ 0 w 459729"/>
                      <a:gd name="connsiteY0" fmla="*/ 0 h 260796"/>
                      <a:gd name="connsiteX1" fmla="*/ 459730 w 459729"/>
                      <a:gd name="connsiteY1" fmla="*/ 0 h 260796"/>
                      <a:gd name="connsiteX2" fmla="*/ 459730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30" y="0"/>
                        </a:lnTo>
                        <a:lnTo>
                          <a:pt x="459730" y="260796"/>
                        </a:lnTo>
                        <a:lnTo>
                          <a:pt x="0" y="260796"/>
                        </a:lnTo>
                        <a:close/>
                      </a:path>
                    </a:pathLst>
                  </a:custGeom>
                  <a:solidFill>
                    <a:srgbClr val="88C9DD"/>
                  </a:solidFill>
                  <a:ln w="633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FEF0229-7893-1040-2F2B-DF1CA78A78E5}"/>
                      </a:ext>
                    </a:extLst>
                  </p:cNvPr>
                  <p:cNvSpPr/>
                  <p:nvPr/>
                </p:nvSpPr>
                <p:spPr>
                  <a:xfrm rot="16200000">
                    <a:off x="10650131" y="2046821"/>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C3E4ED"/>
                  </a:solidFill>
                  <a:ln w="6336" cap="flat">
                    <a:noFill/>
                    <a:prstDash val="solid"/>
                    <a:miter/>
                  </a:ln>
                </p:spPr>
                <p:txBody>
                  <a:bodyPr rtlCol="0" anchor="ctr"/>
                  <a:lstStyle/>
                  <a:p>
                    <a:endParaRPr lang="en-US"/>
                  </a:p>
                </p:txBody>
              </p:sp>
            </p:grpSp>
            <p:grpSp>
              <p:nvGrpSpPr>
                <p:cNvPr id="14" name="Group 13">
                  <a:extLst>
                    <a:ext uri="{FF2B5EF4-FFF2-40B4-BE49-F238E27FC236}">
                      <a16:creationId xmlns:a16="http://schemas.microsoft.com/office/drawing/2014/main" id="{3C3EA2D3-A505-BC7D-E594-1EFE18CA3286}"/>
                    </a:ext>
                  </a:extLst>
                </p:cNvPr>
                <p:cNvGrpSpPr/>
                <p:nvPr/>
              </p:nvGrpSpPr>
              <p:grpSpPr>
                <a:xfrm>
                  <a:off x="9535348" y="2528126"/>
                  <a:ext cx="1475046" cy="459799"/>
                  <a:chOff x="9535348" y="2528126"/>
                  <a:chExt cx="1475046" cy="459799"/>
                </a:xfrm>
              </p:grpSpPr>
              <p:sp>
                <p:nvSpPr>
                  <p:cNvPr id="29" name="Freeform: Shape 28">
                    <a:extLst>
                      <a:ext uri="{FF2B5EF4-FFF2-40B4-BE49-F238E27FC236}">
                        <a16:creationId xmlns:a16="http://schemas.microsoft.com/office/drawing/2014/main" id="{324D57DD-2791-76B8-ABC2-656A881C2EB1}"/>
                      </a:ext>
                    </a:extLst>
                  </p:cNvPr>
                  <p:cNvSpPr/>
                  <p:nvPr/>
                </p:nvSpPr>
                <p:spPr>
                  <a:xfrm rot="16200000">
                    <a:off x="9696677" y="2366797"/>
                    <a:ext cx="459729" cy="782388"/>
                  </a:xfrm>
                  <a:custGeom>
                    <a:avLst/>
                    <a:gdLst>
                      <a:gd name="connsiteX0" fmla="*/ 0 w 459729"/>
                      <a:gd name="connsiteY0" fmla="*/ 0 h 782388"/>
                      <a:gd name="connsiteX1" fmla="*/ 459729 w 459729"/>
                      <a:gd name="connsiteY1" fmla="*/ 0 h 782388"/>
                      <a:gd name="connsiteX2" fmla="*/ 459729 w 459729"/>
                      <a:gd name="connsiteY2" fmla="*/ 782389 h 782388"/>
                      <a:gd name="connsiteX3" fmla="*/ 0 w 459729"/>
                      <a:gd name="connsiteY3" fmla="*/ 782389 h 782388"/>
                    </a:gdLst>
                    <a:ahLst/>
                    <a:cxnLst>
                      <a:cxn ang="0">
                        <a:pos x="connsiteX0" y="connsiteY0"/>
                      </a:cxn>
                      <a:cxn ang="0">
                        <a:pos x="connsiteX1" y="connsiteY1"/>
                      </a:cxn>
                      <a:cxn ang="0">
                        <a:pos x="connsiteX2" y="connsiteY2"/>
                      </a:cxn>
                      <a:cxn ang="0">
                        <a:pos x="connsiteX3" y="connsiteY3"/>
                      </a:cxn>
                    </a:cxnLst>
                    <a:rect l="l" t="t" r="r" b="b"/>
                    <a:pathLst>
                      <a:path w="459729" h="782388">
                        <a:moveTo>
                          <a:pt x="0" y="0"/>
                        </a:moveTo>
                        <a:lnTo>
                          <a:pt x="459729" y="0"/>
                        </a:lnTo>
                        <a:lnTo>
                          <a:pt x="459729" y="782389"/>
                        </a:lnTo>
                        <a:lnTo>
                          <a:pt x="0" y="782389"/>
                        </a:lnTo>
                        <a:close/>
                      </a:path>
                    </a:pathLst>
                  </a:custGeom>
                  <a:solidFill>
                    <a:srgbClr val="66CAD8"/>
                  </a:solidFill>
                  <a:ln w="633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B2E136B-0878-3C47-9B4A-990CC83420CA}"/>
                      </a:ext>
                    </a:extLst>
                  </p:cNvPr>
                  <p:cNvSpPr/>
                  <p:nvPr/>
                </p:nvSpPr>
                <p:spPr>
                  <a:xfrm rot="16200000">
                    <a:off x="10173436" y="2627593"/>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8CD7E2"/>
                  </a:solidFill>
                  <a:ln w="633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E8CDB49-9786-E9CA-A825-CC744D01BCE4}"/>
                      </a:ext>
                    </a:extLst>
                  </p:cNvPr>
                  <p:cNvSpPr/>
                  <p:nvPr/>
                </p:nvSpPr>
                <p:spPr>
                  <a:xfrm rot="16200000">
                    <a:off x="10411783" y="2627663"/>
                    <a:ext cx="459729" cy="260796"/>
                  </a:xfrm>
                  <a:custGeom>
                    <a:avLst/>
                    <a:gdLst>
                      <a:gd name="connsiteX0" fmla="*/ 0 w 459729"/>
                      <a:gd name="connsiteY0" fmla="*/ 0 h 260796"/>
                      <a:gd name="connsiteX1" fmla="*/ 459730 w 459729"/>
                      <a:gd name="connsiteY1" fmla="*/ 0 h 260796"/>
                      <a:gd name="connsiteX2" fmla="*/ 459730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30" y="0"/>
                        </a:lnTo>
                        <a:lnTo>
                          <a:pt x="459730" y="260796"/>
                        </a:lnTo>
                        <a:lnTo>
                          <a:pt x="0" y="260796"/>
                        </a:lnTo>
                        <a:close/>
                      </a:path>
                    </a:pathLst>
                  </a:custGeom>
                  <a:solidFill>
                    <a:srgbClr val="B3E5EC"/>
                  </a:solidFill>
                  <a:ln w="633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0DF8BF3-A323-AAE5-0FA6-A6A018843CA4}"/>
                      </a:ext>
                    </a:extLst>
                  </p:cNvPr>
                  <p:cNvSpPr/>
                  <p:nvPr/>
                </p:nvSpPr>
                <p:spPr>
                  <a:xfrm rot="16200000">
                    <a:off x="10650131" y="2627663"/>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D8F1F5"/>
                  </a:solidFill>
                  <a:ln w="6336" cap="flat">
                    <a:no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id="{58F3F3A1-2A47-2ED1-F8D1-0C7951C0A594}"/>
                    </a:ext>
                  </a:extLst>
                </p:cNvPr>
                <p:cNvGrpSpPr/>
                <p:nvPr/>
              </p:nvGrpSpPr>
              <p:grpSpPr>
                <a:xfrm>
                  <a:off x="9535348" y="3689741"/>
                  <a:ext cx="1475046" cy="459799"/>
                  <a:chOff x="9535348" y="3689741"/>
                  <a:chExt cx="1475046" cy="459799"/>
                </a:xfrm>
              </p:grpSpPr>
              <p:sp>
                <p:nvSpPr>
                  <p:cNvPr id="25" name="Freeform: Shape 24">
                    <a:extLst>
                      <a:ext uri="{FF2B5EF4-FFF2-40B4-BE49-F238E27FC236}">
                        <a16:creationId xmlns:a16="http://schemas.microsoft.com/office/drawing/2014/main" id="{868A563E-9B06-B3A5-2386-E8F5488DB5D7}"/>
                      </a:ext>
                    </a:extLst>
                  </p:cNvPr>
                  <p:cNvSpPr/>
                  <p:nvPr/>
                </p:nvSpPr>
                <p:spPr>
                  <a:xfrm rot="16200000">
                    <a:off x="9696677" y="3528412"/>
                    <a:ext cx="459729" cy="782388"/>
                  </a:xfrm>
                  <a:custGeom>
                    <a:avLst/>
                    <a:gdLst>
                      <a:gd name="connsiteX0" fmla="*/ 0 w 459729"/>
                      <a:gd name="connsiteY0" fmla="*/ 0 h 782388"/>
                      <a:gd name="connsiteX1" fmla="*/ 459729 w 459729"/>
                      <a:gd name="connsiteY1" fmla="*/ 0 h 782388"/>
                      <a:gd name="connsiteX2" fmla="*/ 459729 w 459729"/>
                      <a:gd name="connsiteY2" fmla="*/ 782389 h 782388"/>
                      <a:gd name="connsiteX3" fmla="*/ 0 w 459729"/>
                      <a:gd name="connsiteY3" fmla="*/ 782389 h 782388"/>
                    </a:gdLst>
                    <a:ahLst/>
                    <a:cxnLst>
                      <a:cxn ang="0">
                        <a:pos x="connsiteX0" y="connsiteY0"/>
                      </a:cxn>
                      <a:cxn ang="0">
                        <a:pos x="connsiteX1" y="connsiteY1"/>
                      </a:cxn>
                      <a:cxn ang="0">
                        <a:pos x="connsiteX2" y="connsiteY2"/>
                      </a:cxn>
                      <a:cxn ang="0">
                        <a:pos x="connsiteX3" y="connsiteY3"/>
                      </a:cxn>
                    </a:cxnLst>
                    <a:rect l="l" t="t" r="r" b="b"/>
                    <a:pathLst>
                      <a:path w="459729" h="782388">
                        <a:moveTo>
                          <a:pt x="0" y="0"/>
                        </a:moveTo>
                        <a:lnTo>
                          <a:pt x="459729" y="0"/>
                        </a:lnTo>
                        <a:lnTo>
                          <a:pt x="459729" y="782389"/>
                        </a:lnTo>
                        <a:lnTo>
                          <a:pt x="0" y="782389"/>
                        </a:lnTo>
                        <a:close/>
                      </a:path>
                    </a:pathLst>
                  </a:custGeom>
                  <a:solidFill>
                    <a:srgbClr val="004562"/>
                  </a:solidFill>
                  <a:ln w="6336"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F0E18526-5F7D-2848-5531-E2262B4588DA}"/>
                      </a:ext>
                    </a:extLst>
                  </p:cNvPr>
                  <p:cNvSpPr/>
                  <p:nvPr/>
                </p:nvSpPr>
                <p:spPr>
                  <a:xfrm rot="16200000">
                    <a:off x="10173436" y="3789208"/>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407489"/>
                  </a:solidFill>
                  <a:ln w="633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5E5FA9D-E123-F17B-0933-2500F12851AC}"/>
                      </a:ext>
                    </a:extLst>
                  </p:cNvPr>
                  <p:cNvSpPr/>
                  <p:nvPr/>
                </p:nvSpPr>
                <p:spPr>
                  <a:xfrm rot="16200000">
                    <a:off x="10411783" y="3789208"/>
                    <a:ext cx="459729" cy="260796"/>
                  </a:xfrm>
                  <a:custGeom>
                    <a:avLst/>
                    <a:gdLst>
                      <a:gd name="connsiteX0" fmla="*/ 0 w 459729"/>
                      <a:gd name="connsiteY0" fmla="*/ 0 h 260796"/>
                      <a:gd name="connsiteX1" fmla="*/ 459730 w 459729"/>
                      <a:gd name="connsiteY1" fmla="*/ 0 h 260796"/>
                      <a:gd name="connsiteX2" fmla="*/ 459730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30" y="0"/>
                        </a:lnTo>
                        <a:lnTo>
                          <a:pt x="459730" y="260796"/>
                        </a:lnTo>
                        <a:lnTo>
                          <a:pt x="0" y="260796"/>
                        </a:lnTo>
                        <a:close/>
                      </a:path>
                    </a:pathLst>
                  </a:custGeom>
                  <a:solidFill>
                    <a:srgbClr val="80A2B1"/>
                  </a:solidFill>
                  <a:ln w="633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FFB7466-2B5A-7ADD-3EC3-E76A38BD02C2}"/>
                      </a:ext>
                    </a:extLst>
                  </p:cNvPr>
                  <p:cNvSpPr/>
                  <p:nvPr/>
                </p:nvSpPr>
                <p:spPr>
                  <a:xfrm rot="16200000">
                    <a:off x="10650131" y="3789278"/>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BFD0D7"/>
                  </a:solidFill>
                  <a:ln w="6336"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14CC9C09-ECEA-A8E4-BB9B-C98F57457455}"/>
                    </a:ext>
                  </a:extLst>
                </p:cNvPr>
                <p:cNvGrpSpPr/>
                <p:nvPr/>
              </p:nvGrpSpPr>
              <p:grpSpPr>
                <a:xfrm>
                  <a:off x="9535348" y="3108968"/>
                  <a:ext cx="1474982" cy="459730"/>
                  <a:chOff x="9535348" y="3108968"/>
                  <a:chExt cx="1474982" cy="459730"/>
                </a:xfrm>
              </p:grpSpPr>
              <p:sp>
                <p:nvSpPr>
                  <p:cNvPr id="21" name="Freeform: Shape 20">
                    <a:extLst>
                      <a:ext uri="{FF2B5EF4-FFF2-40B4-BE49-F238E27FC236}">
                        <a16:creationId xmlns:a16="http://schemas.microsoft.com/office/drawing/2014/main" id="{602F9950-B68D-E229-866A-9E0294125C73}"/>
                      </a:ext>
                    </a:extLst>
                  </p:cNvPr>
                  <p:cNvSpPr/>
                  <p:nvPr/>
                </p:nvSpPr>
                <p:spPr>
                  <a:xfrm rot="16200000">
                    <a:off x="9696677" y="2947639"/>
                    <a:ext cx="459729" cy="782388"/>
                  </a:xfrm>
                  <a:custGeom>
                    <a:avLst/>
                    <a:gdLst>
                      <a:gd name="connsiteX0" fmla="*/ 0 w 459729"/>
                      <a:gd name="connsiteY0" fmla="*/ 0 h 782388"/>
                      <a:gd name="connsiteX1" fmla="*/ 459729 w 459729"/>
                      <a:gd name="connsiteY1" fmla="*/ 0 h 782388"/>
                      <a:gd name="connsiteX2" fmla="*/ 459729 w 459729"/>
                      <a:gd name="connsiteY2" fmla="*/ 782389 h 782388"/>
                      <a:gd name="connsiteX3" fmla="*/ 0 w 459729"/>
                      <a:gd name="connsiteY3" fmla="*/ 782389 h 782388"/>
                    </a:gdLst>
                    <a:ahLst/>
                    <a:cxnLst>
                      <a:cxn ang="0">
                        <a:pos x="connsiteX0" y="connsiteY0"/>
                      </a:cxn>
                      <a:cxn ang="0">
                        <a:pos x="connsiteX1" y="connsiteY1"/>
                      </a:cxn>
                      <a:cxn ang="0">
                        <a:pos x="connsiteX2" y="connsiteY2"/>
                      </a:cxn>
                      <a:cxn ang="0">
                        <a:pos x="connsiteX3" y="connsiteY3"/>
                      </a:cxn>
                    </a:cxnLst>
                    <a:rect l="l" t="t" r="r" b="b"/>
                    <a:pathLst>
                      <a:path w="459729" h="782388">
                        <a:moveTo>
                          <a:pt x="0" y="0"/>
                        </a:moveTo>
                        <a:lnTo>
                          <a:pt x="459729" y="0"/>
                        </a:lnTo>
                        <a:lnTo>
                          <a:pt x="459729" y="782389"/>
                        </a:lnTo>
                        <a:lnTo>
                          <a:pt x="0" y="782389"/>
                        </a:lnTo>
                        <a:close/>
                      </a:path>
                    </a:pathLst>
                  </a:custGeom>
                  <a:solidFill>
                    <a:srgbClr val="7F7B7A"/>
                  </a:solidFill>
                  <a:ln w="633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A717929-2521-E887-8DC6-FB46D8672E6B}"/>
                      </a:ext>
                    </a:extLst>
                  </p:cNvPr>
                  <p:cNvSpPr/>
                  <p:nvPr/>
                </p:nvSpPr>
                <p:spPr>
                  <a:xfrm rot="16200000">
                    <a:off x="10173372" y="3208436"/>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B5B3B3"/>
                  </a:solidFill>
                  <a:ln w="633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3501ED3-5F98-8F95-A8A2-6FA6A7B876F8}"/>
                      </a:ext>
                    </a:extLst>
                  </p:cNvPr>
                  <p:cNvSpPr/>
                  <p:nvPr/>
                </p:nvSpPr>
                <p:spPr>
                  <a:xfrm rot="16200000">
                    <a:off x="10411720" y="3208436"/>
                    <a:ext cx="459729" cy="260796"/>
                  </a:xfrm>
                  <a:custGeom>
                    <a:avLst/>
                    <a:gdLst>
                      <a:gd name="connsiteX0" fmla="*/ 0 w 459729"/>
                      <a:gd name="connsiteY0" fmla="*/ 0 h 260796"/>
                      <a:gd name="connsiteX1" fmla="*/ 459730 w 459729"/>
                      <a:gd name="connsiteY1" fmla="*/ 0 h 260796"/>
                      <a:gd name="connsiteX2" fmla="*/ 459730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30" y="0"/>
                        </a:lnTo>
                        <a:lnTo>
                          <a:pt x="459730" y="260796"/>
                        </a:lnTo>
                        <a:lnTo>
                          <a:pt x="0" y="260796"/>
                        </a:lnTo>
                        <a:close/>
                      </a:path>
                    </a:pathLst>
                  </a:custGeom>
                  <a:solidFill>
                    <a:srgbClr val="CFCDCD"/>
                  </a:solidFill>
                  <a:ln w="633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3836002-0070-FCD1-BF19-738412F47B0B}"/>
                      </a:ext>
                    </a:extLst>
                  </p:cNvPr>
                  <p:cNvSpPr/>
                  <p:nvPr/>
                </p:nvSpPr>
                <p:spPr>
                  <a:xfrm rot="16200000">
                    <a:off x="10650067" y="3208436"/>
                    <a:ext cx="459729" cy="260796"/>
                  </a:xfrm>
                  <a:custGeom>
                    <a:avLst/>
                    <a:gdLst>
                      <a:gd name="connsiteX0" fmla="*/ 0 w 459729"/>
                      <a:gd name="connsiteY0" fmla="*/ 0 h 260796"/>
                      <a:gd name="connsiteX1" fmla="*/ 459729 w 459729"/>
                      <a:gd name="connsiteY1" fmla="*/ 0 h 260796"/>
                      <a:gd name="connsiteX2" fmla="*/ 459729 w 459729"/>
                      <a:gd name="connsiteY2" fmla="*/ 260796 h 260796"/>
                      <a:gd name="connsiteX3" fmla="*/ 0 w 459729"/>
                      <a:gd name="connsiteY3" fmla="*/ 260796 h 260796"/>
                    </a:gdLst>
                    <a:ahLst/>
                    <a:cxnLst>
                      <a:cxn ang="0">
                        <a:pos x="connsiteX0" y="connsiteY0"/>
                      </a:cxn>
                      <a:cxn ang="0">
                        <a:pos x="connsiteX1" y="connsiteY1"/>
                      </a:cxn>
                      <a:cxn ang="0">
                        <a:pos x="connsiteX2" y="connsiteY2"/>
                      </a:cxn>
                      <a:cxn ang="0">
                        <a:pos x="connsiteX3" y="connsiteY3"/>
                      </a:cxn>
                    </a:cxnLst>
                    <a:rect l="l" t="t" r="r" b="b"/>
                    <a:pathLst>
                      <a:path w="459729" h="260796">
                        <a:moveTo>
                          <a:pt x="0" y="0"/>
                        </a:moveTo>
                        <a:lnTo>
                          <a:pt x="459729" y="0"/>
                        </a:lnTo>
                        <a:lnTo>
                          <a:pt x="459729" y="260796"/>
                        </a:lnTo>
                        <a:lnTo>
                          <a:pt x="0" y="260796"/>
                        </a:lnTo>
                        <a:close/>
                      </a:path>
                    </a:pathLst>
                  </a:custGeom>
                  <a:solidFill>
                    <a:srgbClr val="DFDEDE"/>
                  </a:solidFill>
                  <a:ln w="6336"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F58F8485-A052-081A-7F2B-7EAC9841CD18}"/>
                    </a:ext>
                  </a:extLst>
                </p:cNvPr>
                <p:cNvSpPr txBox="1"/>
                <p:nvPr/>
              </p:nvSpPr>
              <p:spPr>
                <a:xfrm>
                  <a:off x="9571591" y="2069005"/>
                  <a:ext cx="713056" cy="230832"/>
                </a:xfrm>
                <a:prstGeom prst="rect">
                  <a:avLst/>
                </a:prstGeom>
                <a:noFill/>
              </p:spPr>
              <p:txBody>
                <a:bodyPr wrap="square" rtlCol="0">
                  <a:spAutoFit/>
                </a:bodyPr>
                <a:lstStyle/>
                <a:p>
                  <a:pPr algn="ctr"/>
                  <a:r>
                    <a:rPr lang="en-US" sz="900" b="1" dirty="0">
                      <a:solidFill>
                        <a:schemeClr val="bg1"/>
                      </a:solidFill>
                      <a:latin typeface="Arial" panose="020B0604020202020204" pitchFamily="34" charset="0"/>
                      <a:cs typeface="Arial" panose="020B0604020202020204" pitchFamily="34" charset="0"/>
                    </a:rPr>
                    <a:t>#1193BA</a:t>
                  </a:r>
                </a:p>
              </p:txBody>
            </p:sp>
            <p:sp>
              <p:nvSpPr>
                <p:cNvPr id="18" name="TextBox 17">
                  <a:extLst>
                    <a:ext uri="{FF2B5EF4-FFF2-40B4-BE49-F238E27FC236}">
                      <a16:creationId xmlns:a16="http://schemas.microsoft.com/office/drawing/2014/main" id="{81CAF326-5479-2FB3-FF3E-91115AA425E1}"/>
                    </a:ext>
                  </a:extLst>
                </p:cNvPr>
                <p:cNvSpPr txBox="1"/>
                <p:nvPr/>
              </p:nvSpPr>
              <p:spPr>
                <a:xfrm>
                  <a:off x="9569021" y="2650354"/>
                  <a:ext cx="713056" cy="230832"/>
                </a:xfrm>
                <a:prstGeom prst="rect">
                  <a:avLst/>
                </a:prstGeom>
                <a:noFill/>
              </p:spPr>
              <p:txBody>
                <a:bodyPr wrap="square" rtlCol="0">
                  <a:spAutoFit/>
                </a:bodyPr>
                <a:lstStyle/>
                <a:p>
                  <a:pPr algn="ctr"/>
                  <a:r>
                    <a:rPr lang="en-US" sz="900" b="1" dirty="0">
                      <a:solidFill>
                        <a:schemeClr val="bg1"/>
                      </a:solidFill>
                      <a:latin typeface="Arial" panose="020B0604020202020204" pitchFamily="34" charset="0"/>
                      <a:cs typeface="Arial" panose="020B0604020202020204" pitchFamily="34" charset="0"/>
                    </a:rPr>
                    <a:t>#66CAD8</a:t>
                  </a:r>
                </a:p>
              </p:txBody>
            </p:sp>
            <p:sp>
              <p:nvSpPr>
                <p:cNvPr id="19" name="TextBox 18">
                  <a:extLst>
                    <a:ext uri="{FF2B5EF4-FFF2-40B4-BE49-F238E27FC236}">
                      <a16:creationId xmlns:a16="http://schemas.microsoft.com/office/drawing/2014/main" id="{0B24E58D-33A2-5E7B-020A-4DD5320B9397}"/>
                    </a:ext>
                  </a:extLst>
                </p:cNvPr>
                <p:cNvSpPr txBox="1"/>
                <p:nvPr/>
              </p:nvSpPr>
              <p:spPr>
                <a:xfrm>
                  <a:off x="9554336" y="3238857"/>
                  <a:ext cx="713056" cy="230832"/>
                </a:xfrm>
                <a:prstGeom prst="rect">
                  <a:avLst/>
                </a:prstGeom>
                <a:noFill/>
              </p:spPr>
              <p:txBody>
                <a:bodyPr wrap="square" rtlCol="0">
                  <a:spAutoFit/>
                </a:bodyPr>
                <a:lstStyle/>
                <a:p>
                  <a:pPr algn="ctr"/>
                  <a:r>
                    <a:rPr lang="en-US" sz="900" b="1" dirty="0">
                      <a:solidFill>
                        <a:schemeClr val="bg1"/>
                      </a:solidFill>
                      <a:latin typeface="Arial" panose="020B0604020202020204" pitchFamily="34" charset="0"/>
                      <a:cs typeface="Arial" panose="020B0604020202020204" pitchFamily="34" charset="0"/>
                    </a:rPr>
                    <a:t>#7F7B7A</a:t>
                  </a:r>
                </a:p>
              </p:txBody>
            </p:sp>
            <p:sp>
              <p:nvSpPr>
                <p:cNvPr id="20" name="TextBox 19">
                  <a:extLst>
                    <a:ext uri="{FF2B5EF4-FFF2-40B4-BE49-F238E27FC236}">
                      <a16:creationId xmlns:a16="http://schemas.microsoft.com/office/drawing/2014/main" id="{AB76D460-993C-A87D-C6BF-7AA6BA49C1C4}"/>
                    </a:ext>
                  </a:extLst>
                </p:cNvPr>
                <p:cNvSpPr txBox="1"/>
                <p:nvPr/>
              </p:nvSpPr>
              <p:spPr>
                <a:xfrm>
                  <a:off x="9540993" y="3816593"/>
                  <a:ext cx="713056" cy="230832"/>
                </a:xfrm>
                <a:prstGeom prst="rect">
                  <a:avLst/>
                </a:prstGeom>
                <a:noFill/>
              </p:spPr>
              <p:txBody>
                <a:bodyPr wrap="square" rtlCol="0">
                  <a:spAutoFit/>
                </a:bodyPr>
                <a:lstStyle/>
                <a:p>
                  <a:pPr algn="ctr"/>
                  <a:r>
                    <a:rPr lang="en-US" sz="900" b="1" dirty="0">
                      <a:solidFill>
                        <a:schemeClr val="bg1"/>
                      </a:solidFill>
                      <a:latin typeface="Arial" panose="020B0604020202020204" pitchFamily="34" charset="0"/>
                      <a:cs typeface="Arial" panose="020B0604020202020204" pitchFamily="34" charset="0"/>
                    </a:rPr>
                    <a:t>#004562</a:t>
                  </a:r>
                </a:p>
              </p:txBody>
            </p:sp>
          </p:grpSp>
        </p:grpSp>
      </p:grpSp>
      <p:sp>
        <p:nvSpPr>
          <p:cNvPr id="3" name="Content Placeholder 3">
            <a:extLst>
              <a:ext uri="{FF2B5EF4-FFF2-40B4-BE49-F238E27FC236}">
                <a16:creationId xmlns:a16="http://schemas.microsoft.com/office/drawing/2014/main" id="{27CBE602-97AC-1095-4C3B-1770B9BF3D1F}"/>
              </a:ext>
            </a:extLst>
          </p:cNvPr>
          <p:cNvSpPr txBox="1">
            <a:spLocks/>
          </p:cNvSpPr>
          <p:nvPr/>
        </p:nvSpPr>
        <p:spPr>
          <a:xfrm>
            <a:off x="613350" y="1090412"/>
            <a:ext cx="4363930" cy="5168379"/>
          </a:xfrm>
          <a:prstGeom prst="rect">
            <a:avLst/>
          </a:prstGeom>
        </p:spPr>
        <p:txBody>
          <a:bodyPr/>
          <a:lstStyle>
            <a:lvl1pPr marL="274320" indent="-274320" algn="l" defTabSz="914400" rtl="0" eaLnBrk="1" latinLnBrk="0" hangingPunct="1">
              <a:lnSpc>
                <a:spcPct val="110000"/>
              </a:lnSpc>
              <a:spcBef>
                <a:spcPts val="1800"/>
              </a:spcBef>
              <a:buClr>
                <a:srgbClr val="66CAD8"/>
              </a:buClr>
              <a:buFont typeface="Georgia" panose="02040502050405020303" pitchFamily="18" charset="0"/>
              <a:buChar char="•"/>
              <a:defRPr sz="2400" kern="1200">
                <a:solidFill>
                  <a:schemeClr val="tx1"/>
                </a:solidFill>
                <a:latin typeface="+mn-lt"/>
                <a:ea typeface="+mn-ea"/>
                <a:cs typeface="+mn-cs"/>
              </a:defRPr>
            </a:lvl1pPr>
            <a:lvl2pPr marL="822960" indent="-365760" algn="l" defTabSz="914400" rtl="0" eaLnBrk="1" latinLnBrk="0" hangingPunct="1">
              <a:lnSpc>
                <a:spcPct val="110000"/>
              </a:lnSpc>
              <a:spcBef>
                <a:spcPts val="900"/>
              </a:spcBef>
              <a:buClr>
                <a:srgbClr val="979493"/>
              </a:buClr>
              <a:buFont typeface="Raleway Medium" pitchFamily="2" charset="0"/>
              <a:buChar char="—"/>
              <a:defRPr sz="1800" kern="1200" baseline="0">
                <a:solidFill>
                  <a:srgbClr val="7F7B7A"/>
                </a:solidFill>
                <a:latin typeface="+mn-lt"/>
                <a:ea typeface="+mn-ea"/>
                <a:cs typeface="+mn-cs"/>
              </a:defRPr>
            </a:lvl2pPr>
            <a:lvl3pPr marL="1280160" indent="-228600" algn="l" defTabSz="914400" rtl="0" eaLnBrk="1" latinLnBrk="0" hangingPunct="1">
              <a:lnSpc>
                <a:spcPct val="110000"/>
              </a:lnSpc>
              <a:spcBef>
                <a:spcPts val="900"/>
              </a:spcBef>
              <a:buFont typeface="Georgia" panose="02040502050405020303" pitchFamily="18" charset="0"/>
              <a:buChar char="•"/>
              <a:defRPr sz="1600" kern="1200">
                <a:solidFill>
                  <a:srgbClr val="7F7B7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Close coordination with ERPA member agencies, State Water Board and other agencies to complete studies on schedule, keeping pace with PG&amp;E license surrender environmental review</a:t>
            </a:r>
          </a:p>
          <a:p>
            <a:r>
              <a:rPr lang="en-US" dirty="0"/>
              <a:t>Timeline approximately 24 months once initiated</a:t>
            </a:r>
          </a:p>
          <a:p>
            <a:pPr marL="0" indent="0">
              <a:buNone/>
            </a:pPr>
            <a:endParaRPr lang="en-US" dirty="0"/>
          </a:p>
          <a:p>
            <a:endParaRPr lang="en-US" dirty="0"/>
          </a:p>
        </p:txBody>
      </p:sp>
      <p:pic>
        <p:nvPicPr>
          <p:cNvPr id="57" name="Picture 56">
            <a:extLst>
              <a:ext uri="{FF2B5EF4-FFF2-40B4-BE49-F238E27FC236}">
                <a16:creationId xmlns:a16="http://schemas.microsoft.com/office/drawing/2014/main" id="{782624F9-DB6F-4FE5-4E8D-CF18D8F935A2}"/>
              </a:ext>
            </a:extLst>
          </p:cNvPr>
          <p:cNvPicPr>
            <a:picLocks noChangeAspect="1"/>
          </p:cNvPicPr>
          <p:nvPr/>
        </p:nvPicPr>
        <p:blipFill>
          <a:blip r:embed="rId2"/>
          <a:stretch>
            <a:fillRect/>
          </a:stretch>
        </p:blipFill>
        <p:spPr>
          <a:xfrm>
            <a:off x="4992446" y="1360426"/>
            <a:ext cx="6914080" cy="3809115"/>
          </a:xfrm>
          <a:prstGeom prst="rect">
            <a:avLst/>
          </a:prstGeom>
        </p:spPr>
      </p:pic>
    </p:spTree>
    <p:extLst>
      <p:ext uri="{BB962C8B-B14F-4D97-AF65-F5344CB8AC3E}">
        <p14:creationId xmlns:p14="http://schemas.microsoft.com/office/powerpoint/2010/main" val="49881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FFC1F-DA18-6B6E-87AC-F8354E489A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48D82E-BEA1-7F4B-0CE3-DEA07CDC32B9}"/>
              </a:ext>
            </a:extLst>
          </p:cNvPr>
          <p:cNvSpPr>
            <a:spLocks noGrp="1"/>
          </p:cNvSpPr>
          <p:nvPr>
            <p:ph type="title"/>
          </p:nvPr>
        </p:nvSpPr>
        <p:spPr>
          <a:xfrm>
            <a:off x="609600" y="154568"/>
            <a:ext cx="10972800" cy="571989"/>
          </a:xfrm>
        </p:spPr>
        <p:txBody>
          <a:bodyPr>
            <a:noAutofit/>
          </a:bodyPr>
          <a:lstStyle/>
          <a:p>
            <a:r>
              <a:rPr lang="en-US" sz="3200" dirty="0"/>
              <a:t>ERPA/NERF Next Steps and Potential Schedule</a:t>
            </a:r>
          </a:p>
        </p:txBody>
      </p:sp>
      <p:sp>
        <p:nvSpPr>
          <p:cNvPr id="2" name="Content Placeholder 1">
            <a:extLst>
              <a:ext uri="{FF2B5EF4-FFF2-40B4-BE49-F238E27FC236}">
                <a16:creationId xmlns:a16="http://schemas.microsoft.com/office/drawing/2014/main" id="{8C7043FC-DE2F-3304-22BE-4B4EA4DA733A}"/>
              </a:ext>
            </a:extLst>
          </p:cNvPr>
          <p:cNvSpPr>
            <a:spLocks noGrp="1"/>
          </p:cNvSpPr>
          <p:nvPr>
            <p:ph idx="1"/>
          </p:nvPr>
        </p:nvSpPr>
        <p:spPr>
          <a:xfrm>
            <a:off x="461819" y="572655"/>
            <a:ext cx="11351490" cy="5772727"/>
          </a:xfrm>
        </p:spPr>
        <p:txBody>
          <a:bodyPr>
            <a:normAutofit fontScale="47500" lnSpcReduction="20000"/>
          </a:bodyPr>
          <a:lstStyle/>
          <a:p>
            <a:pPr marL="0" indent="0">
              <a:buNone/>
            </a:pPr>
            <a:endParaRPr lang="en-US" sz="1050" dirty="0"/>
          </a:p>
          <a:p>
            <a:r>
              <a:rPr lang="en-US" sz="5000" dirty="0"/>
              <a:t>PG&amp;E License Surrender Application filed with FERC by July 29, 2025</a:t>
            </a:r>
          </a:p>
          <a:p>
            <a:r>
              <a:rPr lang="en-US" sz="5000" dirty="0"/>
              <a:t>All Parties Sign Water Diversion Agreement by July 29, 2025</a:t>
            </a:r>
          </a:p>
          <a:p>
            <a:r>
              <a:rPr lang="en-US" sz="5000" dirty="0"/>
              <a:t>2025-2028</a:t>
            </a:r>
          </a:p>
          <a:p>
            <a:pPr lvl="1"/>
            <a:r>
              <a:rPr lang="en-US" sz="5000" dirty="0"/>
              <a:t>ERPA Business Plan</a:t>
            </a:r>
          </a:p>
          <a:p>
            <a:pPr lvl="1"/>
            <a:r>
              <a:rPr lang="en-US" sz="5000" dirty="0"/>
              <a:t>NERF 60%-90% design</a:t>
            </a:r>
          </a:p>
          <a:p>
            <a:pPr lvl="1"/>
            <a:r>
              <a:rPr lang="en-US" sz="5000" dirty="0"/>
              <a:t>ERPA CA Environmental Quality Act (CEQA) for NERF</a:t>
            </a:r>
          </a:p>
          <a:p>
            <a:pPr lvl="1"/>
            <a:r>
              <a:rPr lang="en-US" sz="5000" dirty="0"/>
              <a:t>U.S. Army Corps Of Engineers NEPA for ERPA Clean Water Act Compliance</a:t>
            </a:r>
          </a:p>
          <a:p>
            <a:pPr lvl="1"/>
            <a:r>
              <a:rPr lang="en-US" sz="5000" dirty="0"/>
              <a:t>National Marine Fisheries Service (NMFS) Biological Opinions for NERF construction and operations</a:t>
            </a:r>
          </a:p>
          <a:p>
            <a:r>
              <a:rPr lang="en-US" sz="5000" dirty="0"/>
              <a:t>2028-2030</a:t>
            </a:r>
          </a:p>
          <a:p>
            <a:pPr lvl="1"/>
            <a:r>
              <a:rPr lang="en-US" sz="5000" dirty="0"/>
              <a:t>ERPA Final Engineering, Permits, Bidding, Contracting</a:t>
            </a:r>
          </a:p>
          <a:p>
            <a:r>
              <a:rPr lang="en-US" sz="5000" dirty="0"/>
              <a:t>2030-2035</a:t>
            </a:r>
          </a:p>
          <a:p>
            <a:pPr lvl="1"/>
            <a:r>
              <a:rPr lang="en-US" sz="5000" dirty="0"/>
              <a:t>NERF Construction</a:t>
            </a:r>
          </a:p>
        </p:txBody>
      </p:sp>
    </p:spTree>
    <p:extLst>
      <p:ext uri="{BB962C8B-B14F-4D97-AF65-F5344CB8AC3E}">
        <p14:creationId xmlns:p14="http://schemas.microsoft.com/office/powerpoint/2010/main" val="164041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9992-1CA1-BB40-3940-90926F1C879E}"/>
              </a:ext>
            </a:extLst>
          </p:cNvPr>
          <p:cNvSpPr>
            <a:spLocks noGrp="1"/>
          </p:cNvSpPr>
          <p:nvPr>
            <p:ph type="title"/>
          </p:nvPr>
        </p:nvSpPr>
        <p:spPr>
          <a:xfrm>
            <a:off x="609600" y="146742"/>
            <a:ext cx="10972800" cy="571989"/>
          </a:xfrm>
        </p:spPr>
        <p:txBody>
          <a:bodyPr/>
          <a:lstStyle/>
          <a:p>
            <a:r>
              <a:rPr lang="en-US" dirty="0"/>
              <a:t>ERPA Communications Coordinated with Partner Agencies </a:t>
            </a:r>
          </a:p>
        </p:txBody>
      </p:sp>
      <p:sp>
        <p:nvSpPr>
          <p:cNvPr id="5" name="Content Placeholder 4">
            <a:extLst>
              <a:ext uri="{FF2B5EF4-FFF2-40B4-BE49-F238E27FC236}">
                <a16:creationId xmlns:a16="http://schemas.microsoft.com/office/drawing/2014/main" id="{E538C9DD-6FD9-66CB-4105-62110562811F}"/>
              </a:ext>
            </a:extLst>
          </p:cNvPr>
          <p:cNvSpPr>
            <a:spLocks noGrp="1"/>
          </p:cNvSpPr>
          <p:nvPr>
            <p:ph idx="1"/>
          </p:nvPr>
        </p:nvSpPr>
        <p:spPr>
          <a:xfrm>
            <a:off x="501247" y="775419"/>
            <a:ext cx="5825067" cy="4945063"/>
          </a:xfrm>
        </p:spPr>
        <p:txBody>
          <a:bodyPr/>
          <a:lstStyle/>
          <a:p>
            <a:endParaRPr lang="en-US" dirty="0">
              <a:sym typeface="Arial"/>
            </a:endParaRPr>
          </a:p>
          <a:p>
            <a:pPr marL="0" indent="0">
              <a:buNone/>
            </a:pPr>
            <a:r>
              <a:rPr lang="en-US" sz="2400" b="1" dirty="0">
                <a:sym typeface="Arial"/>
              </a:rPr>
              <a:t>Providing information to the public:</a:t>
            </a:r>
            <a:endParaRPr lang="en-US" sz="1600" b="1" dirty="0">
              <a:sym typeface="Arial"/>
            </a:endParaRPr>
          </a:p>
          <a:p>
            <a:r>
              <a:rPr lang="en-US" sz="2400" dirty="0">
                <a:sym typeface="Arial"/>
              </a:rPr>
              <a:t>Project related background information</a:t>
            </a:r>
          </a:p>
          <a:p>
            <a:endParaRPr lang="en-US" sz="900" dirty="0">
              <a:sym typeface="Arial"/>
            </a:endParaRPr>
          </a:p>
          <a:p>
            <a:r>
              <a:rPr lang="en-US" sz="2400" dirty="0">
                <a:sym typeface="Arial"/>
              </a:rPr>
              <a:t>Past timelines and estimated schedules </a:t>
            </a:r>
          </a:p>
          <a:p>
            <a:endParaRPr lang="en-US" sz="900" dirty="0">
              <a:sym typeface="Arial"/>
            </a:endParaRPr>
          </a:p>
          <a:p>
            <a:r>
              <a:rPr lang="en-US" sz="2400" dirty="0">
                <a:sym typeface="Arial"/>
              </a:rPr>
              <a:t>Topical informational Fact Sheets</a:t>
            </a:r>
          </a:p>
          <a:p>
            <a:endParaRPr lang="en-US" sz="900" dirty="0">
              <a:sym typeface="Arial"/>
            </a:endParaRPr>
          </a:p>
          <a:p>
            <a:pPr lvl="1"/>
            <a:r>
              <a:rPr lang="en-US" dirty="0">
                <a:sym typeface="Arial"/>
              </a:rPr>
              <a:t>NERF / ERPA overview</a:t>
            </a:r>
          </a:p>
          <a:p>
            <a:pPr lvl="1"/>
            <a:r>
              <a:rPr lang="en-US" dirty="0">
                <a:sym typeface="Arial"/>
              </a:rPr>
              <a:t>Explaining how new diversion would affect Russian River water supply</a:t>
            </a:r>
          </a:p>
          <a:p>
            <a:pPr lvl="1"/>
            <a:r>
              <a:rPr lang="en-US" dirty="0">
                <a:sym typeface="Arial"/>
              </a:rPr>
              <a:t>Explaining how Water Diversion Agreement rules work and how they protect Eel River ecosystem</a:t>
            </a:r>
          </a:p>
          <a:p>
            <a:pPr marL="0" indent="0">
              <a:buNone/>
            </a:pPr>
            <a:endParaRPr lang="en-US" sz="900" dirty="0">
              <a:sym typeface="Arial"/>
            </a:endParaRPr>
          </a:p>
          <a:p>
            <a:r>
              <a:rPr lang="en-US" sz="2400" dirty="0">
                <a:sym typeface="Arial"/>
              </a:rPr>
              <a:t>Robust information on ERPA website</a:t>
            </a:r>
          </a:p>
          <a:p>
            <a:endParaRPr lang="en-US" sz="900" dirty="0">
              <a:sym typeface="Arial"/>
            </a:endParaRPr>
          </a:p>
          <a:p>
            <a:r>
              <a:rPr lang="en-US" sz="2400" dirty="0">
                <a:sym typeface="Arial"/>
              </a:rPr>
              <a:t>Respond to media inquires</a:t>
            </a:r>
          </a:p>
          <a:p>
            <a:endParaRPr lang="en-US" dirty="0">
              <a:sym typeface="Arial"/>
            </a:endParaRPr>
          </a:p>
          <a:p>
            <a:pPr marL="0" indent="0">
              <a:buNone/>
            </a:pPr>
            <a:endParaRPr lang="en-US" dirty="0"/>
          </a:p>
        </p:txBody>
      </p:sp>
      <p:pic>
        <p:nvPicPr>
          <p:cNvPr id="6" name="Picture 5" descr="A group of people sitting at a table with a projector screen behind them&#10;&#10;AI-generated content may be incorrect.">
            <a:extLst>
              <a:ext uri="{FF2B5EF4-FFF2-40B4-BE49-F238E27FC236}">
                <a16:creationId xmlns:a16="http://schemas.microsoft.com/office/drawing/2014/main" id="{691A41B4-34B6-B4AA-6B61-C7DC29B9F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314" y="1098123"/>
            <a:ext cx="5299740" cy="3670978"/>
          </a:xfrm>
          <a:prstGeom prst="rect">
            <a:avLst/>
          </a:prstGeom>
        </p:spPr>
      </p:pic>
    </p:spTree>
    <p:extLst>
      <p:ext uri="{BB962C8B-B14F-4D97-AF65-F5344CB8AC3E}">
        <p14:creationId xmlns:p14="http://schemas.microsoft.com/office/powerpoint/2010/main" val="216766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AC4D5-6AA0-36DE-4E18-B8A99E0188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7A13B-2C9B-3DDA-2187-0C7DE281DB36}"/>
              </a:ext>
            </a:extLst>
          </p:cNvPr>
          <p:cNvSpPr>
            <a:spLocks noGrp="1"/>
          </p:cNvSpPr>
          <p:nvPr>
            <p:ph type="title"/>
          </p:nvPr>
        </p:nvSpPr>
        <p:spPr>
          <a:xfrm>
            <a:off x="473292" y="201854"/>
            <a:ext cx="10972800" cy="571989"/>
          </a:xfrm>
        </p:spPr>
        <p:txBody>
          <a:bodyPr/>
          <a:lstStyle/>
          <a:p>
            <a:r>
              <a:rPr lang="en-US" dirty="0"/>
              <a:t>Website provides in-depth information on how we got here</a:t>
            </a:r>
          </a:p>
        </p:txBody>
      </p:sp>
      <p:pic>
        <p:nvPicPr>
          <p:cNvPr id="5" name="Picture 4" descr="A screenshot of a computer&#10;&#10;AI-generated content may be incorrect.">
            <a:extLst>
              <a:ext uri="{FF2B5EF4-FFF2-40B4-BE49-F238E27FC236}">
                <a16:creationId xmlns:a16="http://schemas.microsoft.com/office/drawing/2014/main" id="{CB3ADFC0-C146-15B1-CCA3-D8259637B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987" y="966946"/>
            <a:ext cx="11832013" cy="5200730"/>
          </a:xfrm>
          <a:prstGeom prst="rect">
            <a:avLst/>
          </a:prstGeom>
        </p:spPr>
      </p:pic>
    </p:spTree>
    <p:extLst>
      <p:ext uri="{BB962C8B-B14F-4D97-AF65-F5344CB8AC3E}">
        <p14:creationId xmlns:p14="http://schemas.microsoft.com/office/powerpoint/2010/main" val="165731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iver&#10;&#10;AI-generated content may be incorrect.">
            <a:extLst>
              <a:ext uri="{FF2B5EF4-FFF2-40B4-BE49-F238E27FC236}">
                <a16:creationId xmlns:a16="http://schemas.microsoft.com/office/drawing/2014/main" id="{7B362066-5344-B88C-0583-16486305E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675" y="913650"/>
            <a:ext cx="2865583" cy="3708401"/>
          </a:xfrm>
          <a:prstGeom prst="rect">
            <a:avLst/>
          </a:prstGeom>
        </p:spPr>
      </p:pic>
      <p:pic>
        <p:nvPicPr>
          <p:cNvPr id="13" name="Picture 12" descr="A close-up of a newspaper&#10;&#10;AI-generated content may be incorrect.">
            <a:extLst>
              <a:ext uri="{FF2B5EF4-FFF2-40B4-BE49-F238E27FC236}">
                <a16:creationId xmlns:a16="http://schemas.microsoft.com/office/drawing/2014/main" id="{8E3469AA-8FD2-97E0-B62A-4BE728F32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9231" y="2082800"/>
            <a:ext cx="2865582" cy="3708400"/>
          </a:xfrm>
          <a:prstGeom prst="rect">
            <a:avLst/>
          </a:prstGeom>
        </p:spPr>
      </p:pic>
      <p:pic>
        <p:nvPicPr>
          <p:cNvPr id="2" name="Picture 1">
            <a:extLst>
              <a:ext uri="{FF2B5EF4-FFF2-40B4-BE49-F238E27FC236}">
                <a16:creationId xmlns:a16="http://schemas.microsoft.com/office/drawing/2014/main" id="{62285B4B-3E4B-E699-B9AE-FE3A91628BBA}"/>
              </a:ext>
            </a:extLst>
          </p:cNvPr>
          <p:cNvPicPr>
            <a:picLocks noChangeAspect="1"/>
          </p:cNvPicPr>
          <p:nvPr/>
        </p:nvPicPr>
        <p:blipFill>
          <a:blip r:embed="rId4"/>
          <a:stretch>
            <a:fillRect/>
          </a:stretch>
        </p:blipFill>
        <p:spPr>
          <a:xfrm>
            <a:off x="6481744" y="1139645"/>
            <a:ext cx="2931320" cy="3794861"/>
          </a:xfrm>
          <a:prstGeom prst="rect">
            <a:avLst/>
          </a:prstGeom>
        </p:spPr>
      </p:pic>
      <p:pic>
        <p:nvPicPr>
          <p:cNvPr id="3" name="Content Placeholder 9" descr="A diagram of a river flow&#10;&#10;AI-generated content may be incorrect.">
            <a:extLst>
              <a:ext uri="{FF2B5EF4-FFF2-40B4-BE49-F238E27FC236}">
                <a16:creationId xmlns:a16="http://schemas.microsoft.com/office/drawing/2014/main" id="{3FC9DEBF-1DCB-0661-8E72-9D230BC013D7}"/>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004299" y="2144634"/>
            <a:ext cx="2741026" cy="3547210"/>
          </a:xfrm>
        </p:spPr>
      </p:pic>
      <p:sp>
        <p:nvSpPr>
          <p:cNvPr id="4" name="Title 1">
            <a:extLst>
              <a:ext uri="{FF2B5EF4-FFF2-40B4-BE49-F238E27FC236}">
                <a16:creationId xmlns:a16="http://schemas.microsoft.com/office/drawing/2014/main" id="{70D13191-345E-4F7E-9F02-9774EB540D85}"/>
              </a:ext>
            </a:extLst>
          </p:cNvPr>
          <p:cNvSpPr>
            <a:spLocks noGrp="1"/>
          </p:cNvSpPr>
          <p:nvPr>
            <p:ph type="title"/>
          </p:nvPr>
        </p:nvSpPr>
        <p:spPr>
          <a:xfrm>
            <a:off x="473292" y="201854"/>
            <a:ext cx="10972800" cy="571989"/>
          </a:xfrm>
        </p:spPr>
        <p:txBody>
          <a:bodyPr/>
          <a:lstStyle/>
          <a:p>
            <a:r>
              <a:rPr lang="en-US" dirty="0"/>
              <a:t>ERPA Fact-Sheets</a:t>
            </a:r>
          </a:p>
        </p:txBody>
      </p:sp>
    </p:spTree>
    <p:extLst>
      <p:ext uri="{BB962C8B-B14F-4D97-AF65-F5344CB8AC3E}">
        <p14:creationId xmlns:p14="http://schemas.microsoft.com/office/powerpoint/2010/main" val="32677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9992-1CA1-BB40-3940-90926F1C879E}"/>
              </a:ext>
            </a:extLst>
          </p:cNvPr>
          <p:cNvSpPr>
            <a:spLocks noGrp="1"/>
          </p:cNvSpPr>
          <p:nvPr>
            <p:ph type="title"/>
          </p:nvPr>
        </p:nvSpPr>
        <p:spPr>
          <a:xfrm>
            <a:off x="609600" y="274641"/>
            <a:ext cx="10972800" cy="571989"/>
          </a:xfrm>
        </p:spPr>
        <p:txBody>
          <a:bodyPr/>
          <a:lstStyle/>
          <a:p>
            <a:r>
              <a:rPr lang="en-US" dirty="0"/>
              <a:t>Introduction to the Potter Valley Project</a:t>
            </a:r>
          </a:p>
        </p:txBody>
      </p:sp>
      <p:sp>
        <p:nvSpPr>
          <p:cNvPr id="5" name="Content Placeholder 4">
            <a:extLst>
              <a:ext uri="{FF2B5EF4-FFF2-40B4-BE49-F238E27FC236}">
                <a16:creationId xmlns:a16="http://schemas.microsoft.com/office/drawing/2014/main" id="{E538C9DD-6FD9-66CB-4105-62110562811F}"/>
              </a:ext>
            </a:extLst>
          </p:cNvPr>
          <p:cNvSpPr>
            <a:spLocks noGrp="1"/>
          </p:cNvSpPr>
          <p:nvPr>
            <p:ph idx="1"/>
          </p:nvPr>
        </p:nvSpPr>
        <p:spPr>
          <a:xfrm>
            <a:off x="609600" y="846630"/>
            <a:ext cx="5825067" cy="4945063"/>
          </a:xfrm>
        </p:spPr>
        <p:txBody>
          <a:bodyPr/>
          <a:lstStyle/>
          <a:p>
            <a:r>
              <a:rPr lang="en-US" dirty="0">
                <a:sym typeface="Arial"/>
              </a:rPr>
              <a:t>Currently owned by PG&amp;E, has diverted water from the Eel River to the Russian River since 1908.</a:t>
            </a:r>
          </a:p>
          <a:p>
            <a:r>
              <a:rPr lang="en-US" sz="2000" dirty="0"/>
              <a:t>Historic diversions have been year-round for hydropower.</a:t>
            </a:r>
          </a:p>
          <a:p>
            <a:r>
              <a:rPr lang="en-US" sz="2000" dirty="0"/>
              <a:t>The Project has adversely affected anadromous fisheries, environmental quality, and related beneficial uses of water in the Eel River Basin.</a:t>
            </a:r>
          </a:p>
          <a:p>
            <a:r>
              <a:rPr lang="en-US" dirty="0"/>
              <a:t>Water diverted from the Eel to Russian River has supported agriculture, communities, and the environment for more than 100 years.</a:t>
            </a:r>
            <a:endParaRPr lang="en-US" dirty="0">
              <a:sym typeface="Arial"/>
            </a:endParaRPr>
          </a:p>
          <a:p>
            <a:r>
              <a:rPr lang="en-US" dirty="0">
                <a:sym typeface="Arial"/>
              </a:rPr>
              <a:t>In 2019, PG&amp;E announced intent to stop operating the project as no longer economically feasible. </a:t>
            </a:r>
          </a:p>
          <a:p>
            <a:r>
              <a:rPr lang="en-US" dirty="0">
                <a:sym typeface="Arial"/>
              </a:rPr>
              <a:t>By July 29, 2025 PG&amp;E will file License Surrender Application.</a:t>
            </a:r>
          </a:p>
          <a:p>
            <a:r>
              <a:rPr lang="en-US" dirty="0">
                <a:sym typeface="Arial"/>
              </a:rPr>
              <a:t>Russian River &amp; Eel River interests implementing a plan of action.</a:t>
            </a:r>
          </a:p>
          <a:p>
            <a:pPr marL="0" indent="0">
              <a:buNone/>
            </a:pPr>
            <a:endParaRPr lang="en-US" dirty="0">
              <a:sym typeface="Arial"/>
            </a:endParaRPr>
          </a:p>
          <a:p>
            <a:endParaRPr lang="en-US" dirty="0"/>
          </a:p>
        </p:txBody>
      </p:sp>
      <p:pic>
        <p:nvPicPr>
          <p:cNvPr id="4" name="Picture 3">
            <a:extLst>
              <a:ext uri="{FF2B5EF4-FFF2-40B4-BE49-F238E27FC236}">
                <a16:creationId xmlns:a16="http://schemas.microsoft.com/office/drawing/2014/main" id="{A7D97128-1372-C989-BC32-05B24B238D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3795" y="368911"/>
            <a:ext cx="4159647" cy="5664200"/>
          </a:xfrm>
          <a:prstGeom prst="rect">
            <a:avLst/>
          </a:prstGeom>
          <a:noFill/>
          <a:ln>
            <a:noFill/>
          </a:ln>
        </p:spPr>
      </p:pic>
    </p:spTree>
    <p:extLst>
      <p:ext uri="{BB962C8B-B14F-4D97-AF65-F5344CB8AC3E}">
        <p14:creationId xmlns:p14="http://schemas.microsoft.com/office/powerpoint/2010/main" val="355343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09B6E6C-D0CF-F8B0-C963-DB06DEF5748B}"/>
              </a:ext>
            </a:extLst>
          </p:cNvPr>
          <p:cNvSpPr>
            <a:spLocks noGrp="1"/>
          </p:cNvSpPr>
          <p:nvPr>
            <p:ph type="title"/>
          </p:nvPr>
        </p:nvSpPr>
        <p:spPr>
          <a:xfrm>
            <a:off x="307787" y="0"/>
            <a:ext cx="4682566" cy="902447"/>
          </a:xfrm>
        </p:spPr>
        <p:txBody>
          <a:bodyPr/>
          <a:lstStyle/>
          <a:p>
            <a:r>
              <a:rPr lang="en-US" dirty="0"/>
              <a:t>Scott Dam &amp; Lake Pillsbury</a:t>
            </a:r>
          </a:p>
        </p:txBody>
      </p:sp>
      <p:pic>
        <p:nvPicPr>
          <p:cNvPr id="2" name="Picture 1" descr="Cape Horn Dam in Potter Valley">
            <a:extLst>
              <a:ext uri="{FF2B5EF4-FFF2-40B4-BE49-F238E27FC236}">
                <a16:creationId xmlns:a16="http://schemas.microsoft.com/office/drawing/2014/main" id="{ABF5E28A-32EF-35E0-D44B-13E969FC90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4332" y="1462211"/>
            <a:ext cx="3554009" cy="2665507"/>
          </a:xfrm>
          <a:prstGeom prst="rect">
            <a:avLst/>
          </a:prstGeom>
          <a:noFill/>
          <a:ln>
            <a:noFill/>
          </a:ln>
        </p:spPr>
      </p:pic>
      <p:pic>
        <p:nvPicPr>
          <p:cNvPr id="3" name="Picture 2" descr="Needle valve gushing on Scott Dam.">
            <a:extLst>
              <a:ext uri="{FF2B5EF4-FFF2-40B4-BE49-F238E27FC236}">
                <a16:creationId xmlns:a16="http://schemas.microsoft.com/office/drawing/2014/main" id="{8E6A11DD-6688-FB5B-375F-4FF216D92B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8" y="791618"/>
            <a:ext cx="3266685" cy="2450014"/>
          </a:xfrm>
          <a:prstGeom prst="rect">
            <a:avLst/>
          </a:prstGeom>
          <a:noFill/>
          <a:ln>
            <a:noFill/>
          </a:ln>
        </p:spPr>
      </p:pic>
      <p:sp>
        <p:nvSpPr>
          <p:cNvPr id="4" name="Title 1">
            <a:extLst>
              <a:ext uri="{FF2B5EF4-FFF2-40B4-BE49-F238E27FC236}">
                <a16:creationId xmlns:a16="http://schemas.microsoft.com/office/drawing/2014/main" id="{F3C3581B-6EFB-109C-7ED5-E2853850BE23}"/>
              </a:ext>
            </a:extLst>
          </p:cNvPr>
          <p:cNvSpPr txBox="1">
            <a:spLocks/>
          </p:cNvSpPr>
          <p:nvPr/>
        </p:nvSpPr>
        <p:spPr>
          <a:xfrm>
            <a:off x="3860799" y="417606"/>
            <a:ext cx="4960471" cy="1143000"/>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800" kern="1200">
                <a:solidFill>
                  <a:srgbClr val="0567A7"/>
                </a:solidFill>
                <a:latin typeface="+mj-lt"/>
                <a:ea typeface="+mj-ea"/>
                <a:cs typeface="+mj-cs"/>
              </a:defRPr>
            </a:lvl1pPr>
          </a:lstStyle>
          <a:p>
            <a:r>
              <a:rPr lang="en-US" dirty="0"/>
              <a:t>Cape Horn Dam &amp; Van Arsdale Reservoir </a:t>
            </a:r>
          </a:p>
        </p:txBody>
      </p:sp>
      <p:pic>
        <p:nvPicPr>
          <p:cNvPr id="6" name="Content Placeholder 2">
            <a:extLst>
              <a:ext uri="{FF2B5EF4-FFF2-40B4-BE49-F238E27FC236}">
                <a16:creationId xmlns:a16="http://schemas.microsoft.com/office/drawing/2014/main" id="{102D53FE-69C9-375C-6D5C-A9E450C656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035060" y="2794965"/>
            <a:ext cx="3633456" cy="3276791"/>
          </a:xfrm>
          <a:prstGeom prst="rect">
            <a:avLst/>
          </a:prstGeom>
          <a:noFill/>
          <a:ln w="9525">
            <a:noFill/>
            <a:miter lim="800000"/>
            <a:headEnd/>
            <a:tailEnd/>
          </a:ln>
        </p:spPr>
      </p:pic>
      <p:sp>
        <p:nvSpPr>
          <p:cNvPr id="7" name="Title 1">
            <a:extLst>
              <a:ext uri="{FF2B5EF4-FFF2-40B4-BE49-F238E27FC236}">
                <a16:creationId xmlns:a16="http://schemas.microsoft.com/office/drawing/2014/main" id="{96E830FC-9F91-3FCD-0F85-7AF63EBC06AA}"/>
              </a:ext>
            </a:extLst>
          </p:cNvPr>
          <p:cNvSpPr txBox="1">
            <a:spLocks/>
          </p:cNvSpPr>
          <p:nvPr/>
        </p:nvSpPr>
        <p:spPr>
          <a:xfrm>
            <a:off x="7957669" y="1560606"/>
            <a:ext cx="3977343" cy="1143000"/>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800" kern="1200">
                <a:solidFill>
                  <a:srgbClr val="0567A7"/>
                </a:solidFill>
                <a:latin typeface="+mj-lt"/>
                <a:ea typeface="+mj-ea"/>
                <a:cs typeface="+mj-cs"/>
              </a:defRPr>
            </a:lvl1pPr>
          </a:lstStyle>
          <a:p>
            <a:r>
              <a:rPr lang="en-US" dirty="0"/>
              <a:t>Coyote Valley Dam &amp; Lake Mendocino  </a:t>
            </a:r>
          </a:p>
        </p:txBody>
      </p:sp>
    </p:spTree>
    <p:extLst>
      <p:ext uri="{BB962C8B-B14F-4D97-AF65-F5344CB8AC3E}">
        <p14:creationId xmlns:p14="http://schemas.microsoft.com/office/powerpoint/2010/main" val="99996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BDC08-FE4C-BAF2-B44E-7226C162CE1F}"/>
              </a:ext>
            </a:extLst>
          </p:cNvPr>
          <p:cNvPicPr>
            <a:picLocks noChangeAspect="1"/>
          </p:cNvPicPr>
          <p:nvPr/>
        </p:nvPicPr>
        <p:blipFill>
          <a:blip r:embed="rId2"/>
          <a:stretch>
            <a:fillRect/>
          </a:stretch>
        </p:blipFill>
        <p:spPr>
          <a:xfrm>
            <a:off x="1736035" y="92765"/>
            <a:ext cx="8566409" cy="6219030"/>
          </a:xfrm>
          <a:prstGeom prst="rect">
            <a:avLst/>
          </a:prstGeom>
        </p:spPr>
      </p:pic>
    </p:spTree>
    <p:extLst>
      <p:ext uri="{BB962C8B-B14F-4D97-AF65-F5344CB8AC3E}">
        <p14:creationId xmlns:p14="http://schemas.microsoft.com/office/powerpoint/2010/main" val="24332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2EA070-3747-33C4-A7AE-240FB0FA512C}"/>
              </a:ext>
            </a:extLst>
          </p:cNvPr>
          <p:cNvSpPr>
            <a:spLocks noGrp="1"/>
          </p:cNvSpPr>
          <p:nvPr>
            <p:ph type="title"/>
          </p:nvPr>
        </p:nvSpPr>
        <p:spPr/>
        <p:txBody>
          <a:bodyPr/>
          <a:lstStyle/>
          <a:p>
            <a:r>
              <a:rPr lang="en-US" dirty="0"/>
              <a:t>Two-Basin Partnership</a:t>
            </a:r>
          </a:p>
        </p:txBody>
      </p:sp>
      <p:sp>
        <p:nvSpPr>
          <p:cNvPr id="3" name="Content Placeholder 2">
            <a:extLst>
              <a:ext uri="{FF2B5EF4-FFF2-40B4-BE49-F238E27FC236}">
                <a16:creationId xmlns:a16="http://schemas.microsoft.com/office/drawing/2014/main" id="{1EC0DE11-463B-78E8-36F9-C1FC8D999F20}"/>
              </a:ext>
            </a:extLst>
          </p:cNvPr>
          <p:cNvSpPr>
            <a:spLocks noGrp="1"/>
          </p:cNvSpPr>
          <p:nvPr>
            <p:ph idx="1"/>
          </p:nvPr>
        </p:nvSpPr>
        <p:spPr>
          <a:xfrm>
            <a:off x="609600" y="1180619"/>
            <a:ext cx="10972800" cy="4945545"/>
          </a:xfrm>
        </p:spPr>
        <p:txBody>
          <a:bodyPr/>
          <a:lstStyle/>
          <a:p>
            <a:pPr marL="0" indent="0">
              <a:buNone/>
            </a:pPr>
            <a:endParaRPr lang="en-US" sz="1050" dirty="0"/>
          </a:p>
          <a:p>
            <a:r>
              <a:rPr lang="en-US" sz="2400" dirty="0"/>
              <a:t>Improve fish migration and habitat on the Eel River with the objective of achieving naturally reproducing, self-sustaining, and harvestable native anadromous fish populations; and</a:t>
            </a:r>
          </a:p>
          <a:p>
            <a:endParaRPr lang="en-US" sz="1050" dirty="0"/>
          </a:p>
          <a:p>
            <a:r>
              <a:rPr lang="en-US" sz="2400" dirty="0"/>
              <a:t>Maintain continued water diversion from the Eel River through the existing tunnel to the Russian River to support water supply reliability, fisheries, and water quality in the Russian River Basin.</a:t>
            </a:r>
          </a:p>
        </p:txBody>
      </p:sp>
      <p:pic>
        <p:nvPicPr>
          <p:cNvPr id="2" name="Picture 1">
            <a:extLst>
              <a:ext uri="{FF2B5EF4-FFF2-40B4-BE49-F238E27FC236}">
                <a16:creationId xmlns:a16="http://schemas.microsoft.com/office/drawing/2014/main" id="{4A0221AB-9E3C-D1B8-A536-9B85242C6FF9}"/>
              </a:ext>
            </a:extLst>
          </p:cNvPr>
          <p:cNvPicPr>
            <a:picLocks noChangeAspect="1"/>
          </p:cNvPicPr>
          <p:nvPr/>
        </p:nvPicPr>
        <p:blipFill>
          <a:blip r:embed="rId2"/>
          <a:stretch>
            <a:fillRect/>
          </a:stretch>
        </p:blipFill>
        <p:spPr>
          <a:xfrm>
            <a:off x="2598832" y="4503528"/>
            <a:ext cx="5923763" cy="1505097"/>
          </a:xfrm>
          <a:prstGeom prst="rect">
            <a:avLst/>
          </a:prstGeom>
        </p:spPr>
      </p:pic>
    </p:spTree>
    <p:extLst>
      <p:ext uri="{BB962C8B-B14F-4D97-AF65-F5344CB8AC3E}">
        <p14:creationId xmlns:p14="http://schemas.microsoft.com/office/powerpoint/2010/main" val="324465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C10311-4F5C-C3A4-23D6-4B4C93D11B74}"/>
              </a:ext>
            </a:extLst>
          </p:cNvPr>
          <p:cNvSpPr>
            <a:spLocks noGrp="1"/>
          </p:cNvSpPr>
          <p:nvPr>
            <p:ph type="title"/>
          </p:nvPr>
        </p:nvSpPr>
        <p:spPr/>
        <p:txBody>
          <a:bodyPr/>
          <a:lstStyle/>
          <a:p>
            <a:r>
              <a:rPr lang="en-US" dirty="0"/>
              <a:t>Eel-Russian Project Authority </a:t>
            </a:r>
          </a:p>
        </p:txBody>
      </p:sp>
      <p:sp>
        <p:nvSpPr>
          <p:cNvPr id="3" name="Content Placeholder 2">
            <a:extLst>
              <a:ext uri="{FF2B5EF4-FFF2-40B4-BE49-F238E27FC236}">
                <a16:creationId xmlns:a16="http://schemas.microsoft.com/office/drawing/2014/main" id="{4AB09DC2-42D9-3A03-7EDA-2F551086DAA9}"/>
              </a:ext>
            </a:extLst>
          </p:cNvPr>
          <p:cNvSpPr>
            <a:spLocks noGrp="1"/>
          </p:cNvSpPr>
          <p:nvPr>
            <p:ph idx="1"/>
          </p:nvPr>
        </p:nvSpPr>
        <p:spPr>
          <a:xfrm>
            <a:off x="609600" y="1180619"/>
            <a:ext cx="10972800" cy="4945545"/>
          </a:xfrm>
        </p:spPr>
        <p:txBody>
          <a:bodyPr/>
          <a:lstStyle/>
          <a:p>
            <a:r>
              <a:rPr lang="en-US" sz="2400" dirty="0"/>
              <a:t>In December 2023, Sonoma Water, Sonoma County, and Mendocino County IWPC formed ERPA as a joint powers authority.  RVIT has a seat on ERPA’s Board of Directors.</a:t>
            </a:r>
          </a:p>
          <a:p>
            <a:endParaRPr lang="en-US" sz="2400" dirty="0"/>
          </a:p>
          <a:p>
            <a:r>
              <a:rPr lang="en-US" sz="2400" dirty="0"/>
              <a:t>ERPA proposes to construct, operate, and maintain a New Eel-Russian Facility to divert water from the Eel River, at the site of and following the decommissioning and removal of Cape Horn Dam, on terms consistent with restoration of the anadromous fisheries of the Eel.</a:t>
            </a:r>
          </a:p>
          <a:p>
            <a:endParaRPr lang="en-US" dirty="0"/>
          </a:p>
        </p:txBody>
      </p:sp>
      <p:pic>
        <p:nvPicPr>
          <p:cNvPr id="5" name="Picture 4">
            <a:extLst>
              <a:ext uri="{FF2B5EF4-FFF2-40B4-BE49-F238E27FC236}">
                <a16:creationId xmlns:a16="http://schemas.microsoft.com/office/drawing/2014/main" id="{FBFB2941-1BF7-9E57-FB57-4EB6B2BB70D7}"/>
              </a:ext>
            </a:extLst>
          </p:cNvPr>
          <p:cNvPicPr>
            <a:picLocks noChangeAspect="1"/>
          </p:cNvPicPr>
          <p:nvPr/>
        </p:nvPicPr>
        <p:blipFill>
          <a:blip r:embed="rId2"/>
          <a:stretch>
            <a:fillRect/>
          </a:stretch>
        </p:blipFill>
        <p:spPr>
          <a:xfrm>
            <a:off x="1054533" y="4511819"/>
            <a:ext cx="9344025" cy="1381125"/>
          </a:xfrm>
          <a:prstGeom prst="rect">
            <a:avLst/>
          </a:prstGeom>
        </p:spPr>
      </p:pic>
    </p:spTree>
    <p:extLst>
      <p:ext uri="{BB962C8B-B14F-4D97-AF65-F5344CB8AC3E}">
        <p14:creationId xmlns:p14="http://schemas.microsoft.com/office/powerpoint/2010/main" val="75842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A93EA6-6BA3-B502-5F74-EAA716D4A99E}"/>
              </a:ext>
            </a:extLst>
          </p:cNvPr>
          <p:cNvPicPr>
            <a:picLocks noChangeAspect="1"/>
          </p:cNvPicPr>
          <p:nvPr/>
        </p:nvPicPr>
        <p:blipFill>
          <a:blip r:embed="rId2"/>
          <a:stretch>
            <a:fillRect/>
          </a:stretch>
        </p:blipFill>
        <p:spPr>
          <a:xfrm>
            <a:off x="1678547" y="949817"/>
            <a:ext cx="8834907" cy="4958366"/>
          </a:xfrm>
          <a:prstGeom prst="rect">
            <a:avLst/>
          </a:prstGeom>
        </p:spPr>
      </p:pic>
      <p:sp>
        <p:nvSpPr>
          <p:cNvPr id="2" name="Title 1">
            <a:extLst>
              <a:ext uri="{FF2B5EF4-FFF2-40B4-BE49-F238E27FC236}">
                <a16:creationId xmlns:a16="http://schemas.microsoft.com/office/drawing/2014/main" id="{5DF13C79-A7D1-17CC-2600-E33CFD7F0104}"/>
              </a:ext>
            </a:extLst>
          </p:cNvPr>
          <p:cNvSpPr>
            <a:spLocks noGrp="1"/>
          </p:cNvSpPr>
          <p:nvPr>
            <p:ph type="title"/>
          </p:nvPr>
        </p:nvSpPr>
        <p:spPr>
          <a:xfrm>
            <a:off x="1790920" y="233293"/>
            <a:ext cx="8229600" cy="583910"/>
          </a:xfrm>
        </p:spPr>
        <p:txBody>
          <a:bodyPr>
            <a:noAutofit/>
          </a:bodyPr>
          <a:lstStyle/>
          <a:p>
            <a:pPr algn="ctr"/>
            <a:r>
              <a:rPr lang="en-US" sz="3600" dirty="0"/>
              <a:t>Cape Horn Dam Background</a:t>
            </a:r>
          </a:p>
        </p:txBody>
      </p:sp>
    </p:spTree>
    <p:extLst>
      <p:ext uri="{BB962C8B-B14F-4D97-AF65-F5344CB8AC3E}">
        <p14:creationId xmlns:p14="http://schemas.microsoft.com/office/powerpoint/2010/main" val="221386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72DC2F-8F5B-BF85-1E6D-E79FAEFF9A7A}"/>
              </a:ext>
            </a:extLst>
          </p:cNvPr>
          <p:cNvPicPr>
            <a:picLocks noChangeAspect="1"/>
          </p:cNvPicPr>
          <p:nvPr/>
        </p:nvPicPr>
        <p:blipFill>
          <a:blip r:embed="rId2"/>
          <a:stretch>
            <a:fillRect/>
          </a:stretch>
        </p:blipFill>
        <p:spPr>
          <a:xfrm>
            <a:off x="1678547" y="949817"/>
            <a:ext cx="8834907" cy="4958366"/>
          </a:xfrm>
          <a:prstGeom prst="rect">
            <a:avLst/>
          </a:prstGeom>
        </p:spPr>
      </p:pic>
      <p:sp>
        <p:nvSpPr>
          <p:cNvPr id="2" name="Title 1">
            <a:extLst>
              <a:ext uri="{FF2B5EF4-FFF2-40B4-BE49-F238E27FC236}">
                <a16:creationId xmlns:a16="http://schemas.microsoft.com/office/drawing/2014/main" id="{5DF04416-60A5-7734-D38A-D0D4615DBBE0}"/>
              </a:ext>
            </a:extLst>
          </p:cNvPr>
          <p:cNvSpPr>
            <a:spLocks noGrp="1"/>
          </p:cNvSpPr>
          <p:nvPr>
            <p:ph type="title"/>
          </p:nvPr>
        </p:nvSpPr>
        <p:spPr>
          <a:xfrm>
            <a:off x="1790920" y="329087"/>
            <a:ext cx="8229600" cy="583910"/>
          </a:xfrm>
        </p:spPr>
        <p:txBody>
          <a:bodyPr>
            <a:noAutofit/>
          </a:bodyPr>
          <a:lstStyle/>
          <a:p>
            <a:pPr algn="ctr"/>
            <a:r>
              <a:rPr lang="en-US" sz="3600" dirty="0"/>
              <a:t>New Eel Russian Facility (NERF)</a:t>
            </a:r>
          </a:p>
        </p:txBody>
      </p:sp>
    </p:spTree>
    <p:extLst>
      <p:ext uri="{BB962C8B-B14F-4D97-AF65-F5344CB8AC3E}">
        <p14:creationId xmlns:p14="http://schemas.microsoft.com/office/powerpoint/2010/main" val="367156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E23802-DA38-CA07-EE8E-33A73FA7C452}"/>
              </a:ext>
            </a:extLst>
          </p:cNvPr>
          <p:cNvPicPr>
            <a:picLocks noChangeAspect="1"/>
          </p:cNvPicPr>
          <p:nvPr/>
        </p:nvPicPr>
        <p:blipFill>
          <a:blip r:embed="rId2"/>
          <a:stretch>
            <a:fillRect/>
          </a:stretch>
        </p:blipFill>
        <p:spPr>
          <a:xfrm>
            <a:off x="1678547" y="949817"/>
            <a:ext cx="8834907" cy="4958366"/>
          </a:xfrm>
          <a:prstGeom prst="rect">
            <a:avLst/>
          </a:prstGeom>
        </p:spPr>
      </p:pic>
      <p:sp>
        <p:nvSpPr>
          <p:cNvPr id="2" name="Title 1">
            <a:extLst>
              <a:ext uri="{FF2B5EF4-FFF2-40B4-BE49-F238E27FC236}">
                <a16:creationId xmlns:a16="http://schemas.microsoft.com/office/drawing/2014/main" id="{09F602F1-E00A-91A6-A826-944F3D105791}"/>
              </a:ext>
            </a:extLst>
          </p:cNvPr>
          <p:cNvSpPr>
            <a:spLocks noGrp="1"/>
          </p:cNvSpPr>
          <p:nvPr>
            <p:ph type="title"/>
          </p:nvPr>
        </p:nvSpPr>
        <p:spPr>
          <a:xfrm>
            <a:off x="1790920" y="329087"/>
            <a:ext cx="8229600" cy="583910"/>
          </a:xfrm>
        </p:spPr>
        <p:txBody>
          <a:bodyPr>
            <a:noAutofit/>
          </a:bodyPr>
          <a:lstStyle/>
          <a:p>
            <a:pPr algn="ctr"/>
            <a:r>
              <a:rPr lang="en-US" sz="3600" dirty="0"/>
              <a:t>New Eel Russian Facility (NERF)</a:t>
            </a:r>
          </a:p>
        </p:txBody>
      </p:sp>
    </p:spTree>
    <p:extLst>
      <p:ext uri="{BB962C8B-B14F-4D97-AF65-F5344CB8AC3E}">
        <p14:creationId xmlns:p14="http://schemas.microsoft.com/office/powerpoint/2010/main" val="211046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evadaonewater-PPT-Template">
  <a:themeElements>
    <a:clrScheme name="Custom 1">
      <a:dk1>
        <a:srgbClr val="000000"/>
      </a:dk1>
      <a:lt1>
        <a:srgbClr val="FFFFFF"/>
      </a:lt1>
      <a:dk2>
        <a:srgbClr val="D0D0CE"/>
      </a:dk2>
      <a:lt2>
        <a:srgbClr val="A7A8AA"/>
      </a:lt2>
      <a:accent1>
        <a:srgbClr val="0070C0"/>
      </a:accent1>
      <a:accent2>
        <a:srgbClr val="00A9E0"/>
      </a:accent2>
      <a:accent3>
        <a:srgbClr val="78BE20"/>
      </a:accent3>
      <a:accent4>
        <a:srgbClr val="582C83"/>
      </a:accent4>
      <a:accent5>
        <a:srgbClr val="00C7B1"/>
      </a:accent5>
      <a:accent6>
        <a:srgbClr val="485CC7"/>
      </a:accent6>
      <a:hlink>
        <a:srgbClr val="0057B8"/>
      </a:hlink>
      <a:folHlink>
        <a:srgbClr val="582C83"/>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Template Pure Water Peninsula.pptx" id="{33C69DBA-10D6-4B7E-9725-0CBC76EF6B3A}" vid="{DE85443E-EE0B-4BAA-82EA-C039B1D47C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Pure Water Peninsula</Template>
  <TotalTime>14429</TotalTime>
  <Words>978</Words>
  <Application>Microsoft Office PowerPoint</Application>
  <PresentationFormat>Widescreen</PresentationFormat>
  <Paragraphs>132</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Gill Sans MT</vt:lpstr>
      <vt:lpstr>Times New Roman</vt:lpstr>
      <vt:lpstr>Wingdings</vt:lpstr>
      <vt:lpstr>nevadaonewater-PPT-Template</vt:lpstr>
      <vt:lpstr>New Eel Russian Facility Update </vt:lpstr>
      <vt:lpstr>Introduction to the Potter Valley Project</vt:lpstr>
      <vt:lpstr>Scott Dam &amp; Lake Pillsbury</vt:lpstr>
      <vt:lpstr>PowerPoint Presentation</vt:lpstr>
      <vt:lpstr>Two-Basin Partnership</vt:lpstr>
      <vt:lpstr>Eel-Russian Project Authority </vt:lpstr>
      <vt:lpstr>Cape Horn Dam Background</vt:lpstr>
      <vt:lpstr>New Eel Russian Facility (NERF)</vt:lpstr>
      <vt:lpstr>New Eel Russian Facility (NERF)</vt:lpstr>
      <vt:lpstr>New Eel Russian Facility Diversion Rules Developed by RVIT (Applied River Sciences)</vt:lpstr>
      <vt:lpstr>PowerPoint Presentation</vt:lpstr>
      <vt:lpstr>PowerPoint Presentation</vt:lpstr>
      <vt:lpstr>New Eel-Russian Facility CEQA Process</vt:lpstr>
      <vt:lpstr>New Eel-Russian Facility CEQA Process</vt:lpstr>
      <vt:lpstr>ERPA/NERF Next Steps and Potential Schedule</vt:lpstr>
      <vt:lpstr>ERPA Communications Coordinated with Partner Agencies </vt:lpstr>
      <vt:lpstr>Website provides in-depth information on how we got here</vt:lpstr>
      <vt:lpstr>ERPA Fact-Sheets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Manning</dc:creator>
  <cp:lastModifiedBy>Elizabeth Salomone</cp:lastModifiedBy>
  <cp:revision>20</cp:revision>
  <dcterms:created xsi:type="dcterms:W3CDTF">2024-09-24T16:47:33Z</dcterms:created>
  <dcterms:modified xsi:type="dcterms:W3CDTF">2025-08-14T15:54:30Z</dcterms:modified>
</cp:coreProperties>
</file>